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649" r:id="rId3"/>
    <p:sldId id="664" r:id="rId4"/>
    <p:sldId id="667" r:id="rId5"/>
    <p:sldId id="666" r:id="rId6"/>
    <p:sldId id="670" r:id="rId7"/>
    <p:sldId id="671" r:id="rId8"/>
    <p:sldId id="672" r:id="rId9"/>
    <p:sldId id="437" r:id="rId10"/>
    <p:sldId id="500" r:id="rId11"/>
    <p:sldId id="662" r:id="rId12"/>
    <p:sldId id="650" r:id="rId13"/>
    <p:sldId id="686" r:id="rId14"/>
    <p:sldId id="695" r:id="rId15"/>
    <p:sldId id="696" r:id="rId16"/>
    <p:sldId id="699" r:id="rId17"/>
    <p:sldId id="698" r:id="rId18"/>
    <p:sldId id="697" r:id="rId19"/>
    <p:sldId id="700" r:id="rId20"/>
    <p:sldId id="703" r:id="rId21"/>
    <p:sldId id="492" r:id="rId22"/>
    <p:sldId id="659" r:id="rId23"/>
    <p:sldId id="317" r:id="rId24"/>
    <p:sldId id="658" r:id="rId25"/>
    <p:sldId id="643" r:id="rId26"/>
    <p:sldId id="644" r:id="rId27"/>
    <p:sldId id="690" r:id="rId28"/>
    <p:sldId id="681" r:id="rId29"/>
    <p:sldId id="486" r:id="rId30"/>
    <p:sldId id="463" r:id="rId31"/>
    <p:sldId id="684" r:id="rId32"/>
    <p:sldId id="702" r:id="rId33"/>
    <p:sldId id="673" r:id="rId34"/>
    <p:sldId id="466" r:id="rId35"/>
    <p:sldId id="325" r:id="rId36"/>
    <p:sldId id="674" r:id="rId37"/>
    <p:sldId id="661" r:id="rId38"/>
    <p:sldId id="306" r:id="rId39"/>
    <p:sldId id="307" r:id="rId40"/>
    <p:sldId id="309" r:id="rId41"/>
    <p:sldId id="311" r:id="rId42"/>
    <p:sldId id="303" r:id="rId43"/>
    <p:sldId id="447" r:id="rId44"/>
    <p:sldId id="439" r:id="rId45"/>
    <p:sldId id="685" r:id="rId46"/>
    <p:sldId id="443" r:id="rId47"/>
    <p:sldId id="455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6602BA-41FD-6546-8AA0-644206FB8661}">
          <p14:sldIdLst>
            <p14:sldId id="256"/>
            <p14:sldId id="649"/>
            <p14:sldId id="664"/>
            <p14:sldId id="667"/>
            <p14:sldId id="666"/>
            <p14:sldId id="670"/>
            <p14:sldId id="671"/>
            <p14:sldId id="672"/>
            <p14:sldId id="437"/>
            <p14:sldId id="500"/>
            <p14:sldId id="662"/>
            <p14:sldId id="650"/>
            <p14:sldId id="686"/>
            <p14:sldId id="695"/>
            <p14:sldId id="696"/>
            <p14:sldId id="699"/>
            <p14:sldId id="698"/>
            <p14:sldId id="697"/>
            <p14:sldId id="700"/>
            <p14:sldId id="703"/>
            <p14:sldId id="492"/>
            <p14:sldId id="659"/>
            <p14:sldId id="317"/>
            <p14:sldId id="658"/>
            <p14:sldId id="643"/>
            <p14:sldId id="644"/>
            <p14:sldId id="690"/>
            <p14:sldId id="681"/>
            <p14:sldId id="486"/>
            <p14:sldId id="463"/>
            <p14:sldId id="684"/>
            <p14:sldId id="702"/>
            <p14:sldId id="673"/>
            <p14:sldId id="466"/>
            <p14:sldId id="325"/>
            <p14:sldId id="674"/>
            <p14:sldId id="661"/>
            <p14:sldId id="306"/>
            <p14:sldId id="307"/>
            <p14:sldId id="309"/>
            <p14:sldId id="311"/>
            <p14:sldId id="303"/>
            <p14:sldId id="447"/>
            <p14:sldId id="439"/>
            <p14:sldId id="685"/>
            <p14:sldId id="443"/>
            <p14:sldId id="4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C"/>
    <a:srgbClr val="DCE6F2"/>
    <a:srgbClr val="FFEEEE"/>
    <a:srgbClr val="40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9" autoAdjust="0"/>
    <p:restoredTop sz="78862" autoAdjust="0"/>
  </p:normalViewPr>
  <p:slideViewPr>
    <p:cSldViewPr snapToGrid="0" snapToObjects="1">
      <p:cViewPr>
        <p:scale>
          <a:sx n="118" d="100"/>
          <a:sy n="118" d="100"/>
        </p:scale>
        <p:origin x="936" y="2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6513-3002-6F44-A882-71BDD8A55E2C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1BF2-6347-7E43-8D88-61FF900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the organizers of this workshop for giving me an opportunities to tell you about how Bayesian statistical methods work well</a:t>
            </a:r>
          </a:p>
          <a:p>
            <a:r>
              <a:rPr lang="en-US" dirty="0"/>
              <a:t>In the application of effective field theories. </a:t>
            </a:r>
          </a:p>
          <a:p>
            <a:r>
              <a:rPr lang="en-US" dirty="0"/>
              <a:t>Thanks to BUQEYE collaborators.  Bayesian Uncertainty Quantification:  Errors for your EFT</a:t>
            </a:r>
          </a:p>
          <a:p>
            <a:r>
              <a:rPr lang="en-US" dirty="0"/>
              <a:t>And to funding agencies..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63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4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1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6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}{y}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}(x)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_{0}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_{1}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_{k}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\chi{\rm EFT}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 = \frac{\{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p,m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_\pi\}}{\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600\,{\rm MeV}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9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9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00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y(p) &amp;= 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{ref}}(p)(c_0 + c_2 Q^2 + c_3 Q^3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&amp;= \max\left( \frac{p}{\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\frac{M_\pi^{\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eff}}{\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\right)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600\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{--}700\,\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{MeV}\\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 Analytic posterior for\ 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(\delta y_{\rm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}(p) \mid \{c_{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k}\})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\end{align*}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4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Melendez, Furnstahl,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Wesolowski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PRC, 2017 after Furnstahl,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Klco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Wesolowski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PRC, 2015 after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Bagnaschi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Cacciari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Guffanti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Jenniches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2015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00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}{\color{red}\Sigma^{-1}}\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e^{-\frac{(x-\mu)^2}{2\sigma_x^2}} e^{-\frac{(y-\mu)^2}{2\sigma_y^2}}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 \\ y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{\color{red}\Sigma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\sigma_x^2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0 &amp; \sigma_y^2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}{\color{red}\Sigma^{-1}}\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{correlated gaussian}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%  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e^{-\frac{(x-\mu)^2}{2\sigma^2}} e^{-\frac{(y-\mu)^2}{2\sigma^2}}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 \\ y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{\color{red}\Sigma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\sigma_x^2 &amp; \rho\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            \rho\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\sigma_y^2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8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3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90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of the original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19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2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4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differences in detail between EFTs, but there are shared ingredients that are inviting for applying Bayesian methods.</a:t>
            </a:r>
          </a:p>
          <a:p>
            <a:r>
              <a:rPr lang="en-US" dirty="0"/>
              <a:t>In the hierarchy here there are multiple opportunities for EFTs; for example, later I will mention collective models.  </a:t>
            </a:r>
          </a:p>
          <a:p>
            <a:r>
              <a:rPr lang="en-US" dirty="0"/>
              <a:t>For every successful nuclear phenomenology there is the possibility of an EFT and fleshing them out is a frontier activity.</a:t>
            </a:r>
          </a:p>
          <a:p>
            <a:r>
              <a:rPr lang="en-US" dirty="0"/>
              <a:t>Let’s step through the ingredients:</a:t>
            </a:r>
          </a:p>
          <a:p>
            <a:r>
              <a:rPr lang="en-US" dirty="0"/>
              <a:t>Choice:  model selection to help decide.  Here we’ll use nucleon </a:t>
            </a:r>
            <a:r>
              <a:rPr lang="en-US" dirty="0" err="1"/>
              <a:t>dofs</a:t>
            </a:r>
            <a:r>
              <a:rPr lang="en-US" dirty="0"/>
              <a:t>, but with a pion or without?  What Feynman diagrams contribute at each order?</a:t>
            </a:r>
          </a:p>
          <a:p>
            <a:r>
              <a:rPr lang="en-US" dirty="0"/>
              <a:t>Truncation error:  Bayesian model is well suited</a:t>
            </a:r>
          </a:p>
          <a:p>
            <a:r>
              <a:rPr lang="en-US" dirty="0"/>
              <a:t>Parameter estimation: Low energy constants (or LECs) from experimental or computational data</a:t>
            </a:r>
          </a:p>
          <a:p>
            <a:r>
              <a:rPr lang="en-US" dirty="0"/>
              <a:t>Discovery: extracting physics</a:t>
            </a:r>
          </a:p>
          <a:p>
            <a:r>
              <a:rPr lang="en-US" dirty="0"/>
              <a:t>Model checking: validate your EFT and its implementation.</a:t>
            </a:r>
          </a:p>
          <a:p>
            <a:endParaRPr lang="en-US" dirty="0"/>
          </a:p>
          <a:p>
            <a:r>
              <a:rPr lang="en-US" dirty="0"/>
              <a:t>To the Bayesian mindset, (almost) everything is a probability density function (pdf).  Examples:</a:t>
            </a:r>
          </a:p>
          <a:p>
            <a:r>
              <a:rPr lang="en-US" dirty="0"/>
              <a:t>    </a:t>
            </a:r>
            <a:r>
              <a:rPr lang="en-US" dirty="0" err="1"/>
              <a:t>pr</a:t>
            </a:r>
            <a:r>
              <a:rPr lang="en-US" dirty="0"/>
              <a:t>(\theta | D,I) \</a:t>
            </a:r>
            <a:r>
              <a:rPr lang="en-US" dirty="0" err="1"/>
              <a:t>propto</a:t>
            </a:r>
            <a:r>
              <a:rPr lang="en-US" dirty="0"/>
              <a:t> </a:t>
            </a:r>
            <a:r>
              <a:rPr lang="en-US" dirty="0" err="1"/>
              <a:t>pr</a:t>
            </a:r>
            <a:r>
              <a:rPr lang="en-US" dirty="0"/>
              <a:t>(D | \theta, I)  </a:t>
            </a:r>
            <a:r>
              <a:rPr lang="en-US" dirty="0" err="1"/>
              <a:t>pr</a:t>
            </a:r>
            <a:r>
              <a:rPr lang="en-US" dirty="0"/>
              <a:t>(\theta | I)   updating your knowledge (including explicit expectations)</a:t>
            </a:r>
          </a:p>
          <a:p>
            <a:r>
              <a:rPr lang="en-US" dirty="0"/>
              <a:t>    </a:t>
            </a:r>
            <a:r>
              <a:rPr lang="en-US" dirty="0" err="1"/>
              <a:t>pr</a:t>
            </a:r>
            <a:r>
              <a:rPr lang="en-US" dirty="0"/>
              <a:t>(EFT_1 | D,I) / </a:t>
            </a:r>
            <a:r>
              <a:rPr lang="en-US" dirty="0" err="1"/>
              <a:t>pr</a:t>
            </a:r>
            <a:r>
              <a:rPr lang="en-US" dirty="0"/>
              <a:t>(EFT_2 | D,I)</a:t>
            </a:r>
          </a:p>
          <a:p>
            <a:r>
              <a:rPr lang="en-US" dirty="0"/>
              <a:t>    </a:t>
            </a:r>
            <a:r>
              <a:rPr lang="en-US" dirty="0" err="1"/>
              <a:t>pr</a:t>
            </a:r>
            <a:r>
              <a:rPr lang="en-US" dirty="0"/>
              <a:t>(y, x |    )</a:t>
            </a:r>
          </a:p>
          <a:p>
            <a:endParaRPr lang="en-US" dirty="0"/>
          </a:p>
          <a:p>
            <a:r>
              <a:rPr lang="en-US" dirty="0"/>
              <a:t>Introduce “nuisance” parameters for things and marginalize over them.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[10pt]{article}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usenames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]{color} %used for font color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amssymb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amsmath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[utf8]{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inputenc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%useful to type directly diacritic characters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exp}}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{EFT}_1 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I) /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{EFT}_2 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{evidence ratio given data} \\[12pt]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\} 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I) 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{pdf of expansion coefficients}\\[12pt]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]{0.986246,0.007121,0.027434}\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{exp}}, I)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\Sigma_{\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{exp}}, I)\,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{\theta}\mid I)}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&amp;\quad 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]{0.986246,0.007121,0.027434}\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{pdf of LECs given data\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{exp}}\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{and\ } \Sigma_{\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}}!)}  \\[12pt]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\mid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I) 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{pdf of EFT breakdown scale} \\[12pt]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(\mu, \sigma \mid I) 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{pdf of hyperparameters} \\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6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}{\color{red}\Sigma^{-1}}\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e^{-\frac{(x-\mu)^2}{2\sigma_x^2}} e^{-\frac{(y-\mu)^2}{2\sigma_y^2}}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 \\ y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{\color{red}\Sigma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\sigma_x^2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0 &amp; \sigma_y^2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}{\color{red}\Sigma^{-1}}\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{correlated gaussian}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%  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e^{-\frac{(x-\mu)^2}{2\sigma^2}} e^{-\frac{(y-\mu)^2}{2\sigma^2}}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x \\ y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{\color{red}\Sigma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\sigma_x^2 &amp; \rho\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              \rho\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\sigma_y^2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42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2024" indent="-192024">
              <a:spcAft>
                <a:spcPts val="600"/>
              </a:spcAft>
              <a:buFont typeface="Arial"/>
              <a:buChar char="•"/>
            </a:pPr>
            <a:r>
              <a:rPr lang="en-US" dirty="0"/>
              <a:t>Add likelihood example as overlay</a:t>
            </a:r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bm</a:t>
            </a:r>
            <a:r>
              <a:rPr lang="en-US" dirty="0"/>
              <a:t>}</a:t>
            </a:r>
          </a:p>
          <a:p>
            <a:pPr marL="192024" marR="0" lvl="0" indent="-19202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% Good, but want to handle sizing and | spacing?</a:t>
            </a:r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(A|B,I)} = \frac{{\color{blue}\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(B|A,I)}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(A|I)}}{\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(B|A)}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exp},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posterior}}}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{\color{blue}\underbrace{\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likelihood}}}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|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scriptsize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prior}}}</a:t>
            </a:r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(A|B,I)} = \frac{{\color{blue}\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(B|A,I)}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(A|I)}}{\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(B|A)}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{data},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{posterior}}}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{\color{blue}\underbrace{\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{data} | x,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{likelihood}}}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\times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]{0.000000,0.493151,0.000000}\underbrace{\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{data} | I)}_{\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{prior}}}</a:t>
            </a:r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exp}, \Sigma_{\rm exp}, 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I)}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{\color{blue}e^{-\frac12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}(\Sigma_{\rm exp}+\Sigma_{\rm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})^{-1}\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{r}}}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\times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 e^{-\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{\theta}^2/2\bar\theta} }</a:t>
            </a:r>
          </a:p>
          <a:p>
            <a:pPr marL="192024" marR="0" indent="-19202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192024" marR="0" indent="-19202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92024" marR="0" indent="-19202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&amp;{\color{blue}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{likelihood: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I)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e^{-\chi^2/2}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\quad\underset{\rm uncorrelated}{\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{\color{blue}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\chi^2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^{\rm data}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\frac{1}{\sigma_i^2}\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\;,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\quad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\\[10pt]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&amp;\quad\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{correlated: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exp}, \Sigma_{\rm exp}, 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I)}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{\color{blue}e^{-\frac12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}(\Sigma_{\rm exp}+\Sigma_{\rm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})^{-1}\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{r}}}   \times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 e^{-\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{\theta}^2/2\bar\theta^2} 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&amp;{\color{blue}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{likelihood: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{\theta}, I)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e^{-\chi^2/2}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\quad\underset{\rm uncorrelated}{\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{\color{blue}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\chi^2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^{\rm data}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\frac{1}{\sigma_i^2}\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\;,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\quad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\\[10pt]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&amp;\quad\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{correlated: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 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{y}_{\rm exp}, \Sigma_{\rm exp}, 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I)}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{\color{blue}e^{-\frac12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}(\Sigma_{\rm exp}+\Sigma_{\rm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})^{-1}\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{r}}}   \times 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]{0.000000,0.493151,0.000000} e^{-\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{\theta}^2/2\bar\theta^2}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92024" indent="-192024">
              <a:spcAft>
                <a:spcPts val="600"/>
              </a:spcAft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{#1}}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{\avec}{\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}},\Sigma_{\text{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}})\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resvec^T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}}^{-1}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\times e^{-(\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)^2/2\abar^2}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92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78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0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1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FAA90-5ACC-9B46-81A7-69966CBBC4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05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documentclass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[10pt]{article}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usenames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]{color} %used for font color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amssymb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amsmath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[utf8]{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inputenc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%useful to type directly diacritic characters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usepackage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{\design}{{\color{blue}\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*{\argmax}{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\,max}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{\shrinkage}{\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{S}}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omegalab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}{\omega_{\text{lab}}}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{\given}{\,|\,}  % Use for | 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% Good, but want to handle sizing and | spacing?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DeclareMathOperator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}{p} % Good, but want to handle sizing and | spacing?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Now add spacing: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Derivatives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{\dd}{d}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}{d\sigma}  % differential cross section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}{y}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}{{\color{green}\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}{{\color{red}\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{\theta}}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{Calculate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to } N$ ground-state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wfs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|\psi_0(\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E_0(\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|\psi_0(\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{Use trial wavefunction from linear combination of $|\psi_0(\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rangle$s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&amp;{\color[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]{0.986246,0.007121,0.027434} \quad |\psi_{\text{trial}}\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c_1 |\psi_0(\alphavec_1)\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c_2 |\psi_0(\alphavec_2)\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|\psi_0(\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{Minimize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\psi_{\text{trial}}|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widehat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|\psi_{\text{trial}}\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with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\psi_{\text{trial}}| \psi_{\text{trial}}\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1$ to find $E_0(\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)$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c_i$s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06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15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26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7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4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5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1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9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40684" y="4856313"/>
            <a:ext cx="4152926" cy="273471"/>
          </a:xfrm>
          <a:prstGeom prst="rect">
            <a:avLst/>
          </a:prstGeom>
          <a:ln>
            <a:noFill/>
          </a:ln>
        </p:spPr>
        <p:txBody>
          <a:bodyPr lIns="0" tIns="48077" rIns="0" bIns="48077" anchor="b"/>
          <a:lstStyle>
            <a:lvl1pPr algn="r" eaLnBrk="0" hangingPunct="0">
              <a:lnSpc>
                <a:spcPct val="90000"/>
              </a:lnSpc>
              <a:defRPr sz="9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42866" y="48758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15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2.emf"/><Relationship Id="rId5" Type="http://schemas.openxmlformats.org/officeDocument/2006/relationships/image" Target="../media/image38.png"/><Relationship Id="rId10" Type="http://schemas.openxmlformats.org/officeDocument/2006/relationships/image" Target="../media/image41.emf"/><Relationship Id="rId4" Type="http://schemas.openxmlformats.org/officeDocument/2006/relationships/image" Target="../media/image37.png"/><Relationship Id="rId9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image" Target="../media/image61.emf"/><Relationship Id="rId4" Type="http://schemas.openxmlformats.org/officeDocument/2006/relationships/hyperlink" Target="http://www.lenpic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uqeye.github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emf"/><Relationship Id="rId5" Type="http://schemas.openxmlformats.org/officeDocument/2006/relationships/image" Target="../media/image14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9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arXiv:1909.0844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arXiv:1909.08446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hyperlink" Target="https://buqeye.github.io/" TargetMode="External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Relationship Id="rId14" Type="http://schemas.openxmlformats.org/officeDocument/2006/relationships/hyperlink" Target="https://inspirehep.net/literature/18067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7632" y="171067"/>
            <a:ext cx="742545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40000"/>
                <a:lumOff val="60000"/>
                <a:alpha val="43000"/>
              </a:schemeClr>
            </a:outerShdw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Uncertainty quantification (UQ) for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chiral effective field theory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017" y="1183826"/>
            <a:ext cx="5753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Dick </a:t>
            </a:r>
            <a:r>
              <a:rPr lang="en-US" sz="2000" dirty="0" err="1"/>
              <a:t>Furnstahl</a:t>
            </a:r>
            <a:endParaRPr lang="en-US" sz="2000" dirty="0"/>
          </a:p>
          <a:p>
            <a:pPr algn="ctr"/>
            <a:r>
              <a:rPr lang="en-US" sz="2000" dirty="0"/>
              <a:t>BSM Physics with Nucleons and Nuclei,  July, 2020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51" y="1968015"/>
            <a:ext cx="3134614" cy="453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81" y="3372093"/>
            <a:ext cx="3166313" cy="69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08" y="2238214"/>
            <a:ext cx="1057575" cy="1057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479" y="4222471"/>
            <a:ext cx="2573605" cy="751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C6011-6C8C-974B-A123-E8973B1AA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90" y="2527940"/>
            <a:ext cx="2423651" cy="238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97458-A0C8-7347-A930-098E30F43B11}"/>
              </a:ext>
            </a:extLst>
          </p:cNvPr>
          <p:cNvSpPr txBox="1"/>
          <p:nvPr/>
        </p:nvSpPr>
        <p:spPr>
          <a:xfrm>
            <a:off x="3375156" y="3144859"/>
            <a:ext cx="176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Special thanks to my BUQEYE collaborators!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3FC98-4B6B-F249-876F-FE3901F8F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5"/>
    </mc:Choice>
    <mc:Fallback xmlns="">
      <p:transition xmlns:p14="http://schemas.microsoft.com/office/powerpoint/2010/main" spd="slow" advTm="17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0C59-CBC6-BB4B-82D7-78055BBB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707" y="205979"/>
            <a:ext cx="5352585" cy="71272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Types of theory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6732-B7AA-F744-AF21-16D52F1E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90" y="959419"/>
            <a:ext cx="8368996" cy="2317185"/>
          </a:xfrm>
        </p:spPr>
        <p:txBody>
          <a:bodyPr>
            <a:normAutofit/>
          </a:bodyPr>
          <a:lstStyle/>
          <a:p>
            <a:pPr marL="192024" indent="-192024">
              <a:spcAft>
                <a:spcPts val="600"/>
              </a:spcAft>
            </a:pPr>
            <a:r>
              <a:rPr lang="en-US" sz="2000" b="1" dirty="0"/>
              <a:t>Uncertainty from numerical method</a:t>
            </a:r>
          </a:p>
          <a:p>
            <a:pPr marL="192024" indent="-192024">
              <a:spcAft>
                <a:spcPts val="600"/>
              </a:spcAft>
            </a:pPr>
            <a:r>
              <a:rPr lang="en-US" sz="2000" b="1" dirty="0"/>
              <a:t>Truncation of Hilbert space </a:t>
            </a:r>
            <a:r>
              <a:rPr lang="en-US" sz="2000" dirty="0"/>
              <a:t>(e.g., lattice volume/spacing or ho model space)</a:t>
            </a:r>
          </a:p>
          <a:p>
            <a:pPr marL="192024" indent="-192024">
              <a:spcAft>
                <a:spcPts val="600"/>
              </a:spcAft>
            </a:pPr>
            <a:r>
              <a:rPr lang="en-US" sz="2000" b="1" dirty="0"/>
              <a:t>Model discrepancy </a:t>
            </a:r>
            <a:r>
              <a:rPr lang="en-US" sz="1800" dirty="0"/>
              <a:t>(“All models are wrong, but some are useful” – George Box)</a:t>
            </a:r>
          </a:p>
          <a:p>
            <a:pPr marL="592074" lvl="1" indent="-192024"/>
            <a:r>
              <a:rPr lang="en-US" sz="1800" dirty="0"/>
              <a:t>Incomplete or in parts incorrect physical model</a:t>
            </a:r>
          </a:p>
          <a:p>
            <a:pPr marL="592074" lvl="1" indent="-192024"/>
            <a:r>
              <a:rPr lang="en-US" sz="1800" dirty="0"/>
              <a:t>Effective field theory expansion truncation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A3EC7-0A24-B940-94D5-E076E47A3FE8}"/>
              </a:ext>
            </a:extLst>
          </p:cNvPr>
          <p:cNvSpPr txBox="1"/>
          <p:nvPr/>
        </p:nvSpPr>
        <p:spPr>
          <a:xfrm>
            <a:off x="107582" y="3261959"/>
            <a:ext cx="88317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Mostly systematic and correlated </a:t>
            </a:r>
            <a:r>
              <a:rPr lang="en-US" sz="2000" dirty="0">
                <a:solidFill>
                  <a:srgbClr val="0070C0"/>
                </a:solidFill>
              </a:rPr>
              <a:t>(doesn’t mean they can’t be treated as random!).</a:t>
            </a:r>
          </a:p>
          <a:p>
            <a:pPr marL="649224" lvl="1" indent="-192024">
              <a:buFont typeface="Arial" panose="020B0604020202020204" pitchFamily="34" charset="0"/>
              <a:buChar char="•"/>
            </a:pPr>
            <a:r>
              <a:rPr lang="en-US" dirty="0"/>
              <a:t>Systematic: error is not reduced when more observations are averaged</a:t>
            </a:r>
          </a:p>
          <a:p>
            <a:pPr marL="649224" lvl="1" indent="-192024">
              <a:buFont typeface="Arial" panose="020B0604020202020204" pitchFamily="34" charset="0"/>
              <a:buChar char="•"/>
            </a:pPr>
            <a:r>
              <a:rPr lang="en-US" dirty="0"/>
              <a:t>Correlated: e.g., model error in binding energy for oxygen chain all in same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21FDB-48CC-C34B-9F51-A9CFB089B9C2}"/>
              </a:ext>
            </a:extLst>
          </p:cNvPr>
          <p:cNvSpPr txBox="1"/>
          <p:nvPr/>
        </p:nvSpPr>
        <p:spPr>
          <a:xfrm>
            <a:off x="131718" y="4450317"/>
            <a:ext cx="898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Bayesian statistics is ideal for modeling, combining, and propagating theory errors!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0D8B-3EDB-164E-A1E9-80968917E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85948-0BCE-2F4B-A599-C70256673BB2}"/>
              </a:ext>
            </a:extLst>
          </p:cNvPr>
          <p:cNvSpPr/>
          <p:nvPr/>
        </p:nvSpPr>
        <p:spPr>
          <a:xfrm>
            <a:off x="1141686" y="260129"/>
            <a:ext cx="73304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Two ways to treat the theory model discrepancy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F0FCE-9F11-6F48-9861-9A3B13946EEF}"/>
              </a:ext>
            </a:extLst>
          </p:cNvPr>
          <p:cNvSpPr txBox="1"/>
          <p:nvPr/>
        </p:nvSpPr>
        <p:spPr>
          <a:xfrm>
            <a:off x="177292" y="1264992"/>
            <a:ext cx="89258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>
                <a:solidFill>
                  <a:srgbClr val="FF0000"/>
                </a:solidFill>
              </a:rPr>
              <a:t>Advice from statisticians: </a:t>
            </a:r>
            <a:r>
              <a:rPr lang="en-US" sz="2000" i="1" dirty="0">
                <a:solidFill>
                  <a:srgbClr val="FF0000"/>
                </a:solidFill>
              </a:rPr>
              <a:t>any</a:t>
            </a:r>
            <a:r>
              <a:rPr lang="en-US" sz="2000" dirty="0">
                <a:solidFill>
                  <a:srgbClr val="FF0000"/>
                </a:solidFill>
              </a:rPr>
              <a:t> model for theory discrepancy is better than no model!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098F1-12C4-0342-857D-82C7FA69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378" y="1986063"/>
            <a:ext cx="2058899" cy="471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1FCCDD-9296-AA4A-B096-690A8333809F}"/>
              </a:ext>
            </a:extLst>
          </p:cNvPr>
          <p:cNvSpPr txBox="1"/>
          <p:nvPr/>
        </p:nvSpPr>
        <p:spPr>
          <a:xfrm>
            <a:off x="206458" y="1957642"/>
            <a:ext cx="4958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0070C0"/>
                </a:solidFill>
              </a:rPr>
              <a:t>Model the distribution of residuals: </a:t>
            </a:r>
            <a:endParaRPr lang="en-US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10485D-8D12-2B4D-8491-786F8377627A}"/>
              </a:ext>
            </a:extLst>
          </p:cNvPr>
          <p:cNvGrpSpPr/>
          <p:nvPr/>
        </p:nvGrpSpPr>
        <p:grpSpPr>
          <a:xfrm>
            <a:off x="502473" y="876389"/>
            <a:ext cx="8139052" cy="624239"/>
            <a:chOff x="206458" y="934395"/>
            <a:chExt cx="8139052" cy="62423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57BD6E6-F9A6-D54B-9831-10056174D9FA}"/>
                </a:ext>
              </a:extLst>
            </p:cNvPr>
            <p:cNvSpPr/>
            <p:nvPr/>
          </p:nvSpPr>
          <p:spPr>
            <a:xfrm>
              <a:off x="206458" y="934395"/>
              <a:ext cx="8139052" cy="624239"/>
            </a:xfrm>
            <a:prstGeom prst="round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72F37C-77F7-F74F-BC0E-EBB60717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108" y="1088186"/>
              <a:ext cx="3340989" cy="32916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3F4FCA-C908-854C-A169-EC8CFBEADCCF}"/>
                </a:ext>
              </a:extLst>
            </p:cNvPr>
            <p:cNvSpPr txBox="1"/>
            <p:nvPr/>
          </p:nvSpPr>
          <p:spPr>
            <a:xfrm>
              <a:off x="206458" y="1011669"/>
              <a:ext cx="44759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Statistical model for observable </a:t>
              </a:r>
              <a:r>
                <a:rPr lang="en-US" sz="2400" b="1" i="1" dirty="0"/>
                <a:t>y</a:t>
              </a:r>
              <a:r>
                <a:rPr lang="en-US" sz="2400" dirty="0"/>
                <a:t>:</a:t>
              </a:r>
              <a:endParaRPr lang="en-US" sz="2400" b="1" i="1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4BCEF1-17D3-2E45-B9A1-B5847732C0FD}"/>
              </a:ext>
            </a:extLst>
          </p:cNvPr>
          <p:cNvSpPr txBox="1"/>
          <p:nvPr/>
        </p:nvSpPr>
        <p:spPr>
          <a:xfrm>
            <a:off x="624294" y="2306065"/>
            <a:ext cx="801723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δ</a:t>
            </a:r>
            <a:r>
              <a:rPr lang="en-US" b="1" i="1" dirty="0" err="1"/>
              <a:t>y</a:t>
            </a:r>
            <a:r>
              <a:rPr lang="en-US" b="1" baseline="-25000" dirty="0" err="1"/>
              <a:t>exp</a:t>
            </a:r>
            <a:r>
              <a:rPr lang="en-US" dirty="0"/>
              <a:t>)</a:t>
            </a:r>
            <a:r>
              <a:rPr lang="en-US" baseline="-25000" dirty="0"/>
              <a:t>n</a:t>
            </a:r>
            <a:r>
              <a:rPr lang="en-US" b="1" baseline="-25000" dirty="0"/>
              <a:t> </a:t>
            </a:r>
            <a:r>
              <a:rPr lang="en-US" dirty="0"/>
              <a:t>is often a Gaussian with mean </a:t>
            </a:r>
            <a:r>
              <a:rPr lang="en-US" dirty="0" err="1"/>
              <a:t>μ</a:t>
            </a:r>
            <a:r>
              <a:rPr lang="en-US" dirty="0"/>
              <a:t> = 0 and variance σ</a:t>
            </a:r>
            <a:r>
              <a:rPr lang="en-US" baseline="-25000" dirty="0"/>
              <a:t>n</a:t>
            </a:r>
            <a:r>
              <a:rPr lang="en-US" baseline="30000" dirty="0"/>
              <a:t>2</a:t>
            </a:r>
            <a:r>
              <a:rPr lang="en-US" dirty="0"/>
              <a:t>: error bars size </a:t>
            </a:r>
            <a:r>
              <a:rPr lang="en-US" dirty="0" err="1"/>
              <a:t>σ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</a:p>
          <a:p>
            <a:pPr marL="194310" indent="-1943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δ</a:t>
            </a:r>
            <a:r>
              <a:rPr lang="en-US" b="1" i="1" dirty="0" err="1"/>
              <a:t>y</a:t>
            </a:r>
            <a:r>
              <a:rPr lang="en-US" b="1" baseline="-25000" dirty="0" err="1"/>
              <a:t>th</a:t>
            </a:r>
            <a:r>
              <a:rPr lang="en-US" dirty="0"/>
              <a:t>, look at pattern of residuals and </a:t>
            </a:r>
            <a:r>
              <a:rPr lang="en-US" i="1" dirty="0"/>
              <a:t>model</a:t>
            </a:r>
            <a:r>
              <a:rPr lang="en-US" dirty="0"/>
              <a:t> it (uncorrelated or correlated).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96581-082A-C84A-BA7A-A52CAE697D31}"/>
              </a:ext>
            </a:extLst>
          </p:cNvPr>
          <p:cNvSpPr txBox="1"/>
          <p:nvPr/>
        </p:nvSpPr>
        <p:spPr>
          <a:xfrm>
            <a:off x="199380" y="3322696"/>
            <a:ext cx="854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2. For effective field theories (EFT), learn from </a:t>
            </a:r>
            <a:r>
              <a:rPr lang="en-US" sz="2400" i="1" dirty="0">
                <a:solidFill>
                  <a:srgbClr val="0070C0"/>
                </a:solidFill>
              </a:rPr>
              <a:t>convergence pattern</a:t>
            </a:r>
            <a:endParaRPr lang="en-US" sz="24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E81B1-F2BC-5440-B8EA-1BFF8F56A0B7}"/>
              </a:ext>
            </a:extLst>
          </p:cNvPr>
          <p:cNvSpPr txBox="1"/>
          <p:nvPr/>
        </p:nvSpPr>
        <p:spPr>
          <a:xfrm>
            <a:off x="607540" y="3724493"/>
            <a:ext cx="8372805" cy="1315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Expect that each order will </a:t>
            </a:r>
            <a:r>
              <a:rPr lang="en-US" i="1" dirty="0"/>
              <a:t>roughly</a:t>
            </a:r>
            <a:r>
              <a:rPr lang="en-US" dirty="0"/>
              <a:t> improve by expansion parameter Q &lt; 1:</a:t>
            </a:r>
          </a:p>
          <a:p>
            <a:pPr>
              <a:spcAft>
                <a:spcPts val="300"/>
              </a:spcAft>
            </a:pPr>
            <a:endParaRPr lang="en-US" dirty="0"/>
          </a:p>
          <a:p>
            <a:pPr>
              <a:spcAft>
                <a:spcPts val="300"/>
              </a:spcAft>
            </a:pPr>
            <a:endParaRPr lang="en-US" dirty="0"/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Treat the </a:t>
            </a:r>
            <a:r>
              <a:rPr lang="en-US" b="1" dirty="0" err="1">
                <a:solidFill>
                  <a:srgbClr val="FF0000"/>
                </a:solidFill>
              </a:rPr>
              <a:t>c</a:t>
            </a:r>
            <a:r>
              <a:rPr lang="en-US" b="1" baseline="-25000" dirty="0" err="1">
                <a:solidFill>
                  <a:srgbClr val="FF0000"/>
                </a:solidFill>
              </a:rPr>
              <a:t>n</a:t>
            </a:r>
            <a:r>
              <a:rPr lang="en-US" b="1" dirty="0" err="1">
                <a:solidFill>
                  <a:srgbClr val="FF0000"/>
                </a:solidFill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 as random variables and learn their distribution from calculated orders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043569-6657-D84C-82B3-8CE63C9B5731}"/>
              </a:ext>
            </a:extLst>
          </p:cNvPr>
          <p:cNvGrpSpPr/>
          <p:nvPr/>
        </p:nvGrpSpPr>
        <p:grpSpPr>
          <a:xfrm>
            <a:off x="607540" y="4063419"/>
            <a:ext cx="7955930" cy="621287"/>
            <a:chOff x="607540" y="4043099"/>
            <a:chExt cx="7955930" cy="62128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3AA3BA-965C-5746-86DF-656A77087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799" y="4073890"/>
              <a:ext cx="2046671" cy="59049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4452F5-2443-0349-B1A6-3F666A71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7841" y="4043099"/>
              <a:ext cx="1685606" cy="60449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F46E09-70DC-834E-9A5F-DBDC1466EC61}"/>
                </a:ext>
              </a:extLst>
            </p:cNvPr>
            <p:cNvSpPr txBox="1"/>
            <p:nvPr/>
          </p:nvSpPr>
          <p:spPr>
            <a:xfrm>
              <a:off x="607540" y="4174265"/>
              <a:ext cx="1868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Theory at order k: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161EBB-3C9F-A74F-8210-FC864561FDA4}"/>
                </a:ext>
              </a:extLst>
            </p:cNvPr>
            <p:cNvSpPr txBox="1"/>
            <p:nvPr/>
          </p:nvSpPr>
          <p:spPr>
            <a:xfrm>
              <a:off x="4707944" y="4161152"/>
              <a:ext cx="1676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Omitted orders: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3E78C4-E729-1348-85F4-7A43EB85D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0C59-CBC6-BB4B-82D7-78055BBB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04" y="129568"/>
            <a:ext cx="8784654" cy="7127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Precursors of Bayesian EFT truncation error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6732-B7AA-F744-AF21-16D52F1E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90" y="959419"/>
            <a:ext cx="5170962" cy="3122251"/>
          </a:xfrm>
        </p:spPr>
        <p:txBody>
          <a:bodyPr>
            <a:normAutofit fontScale="92500" lnSpcReduction="20000"/>
          </a:bodyPr>
          <a:lstStyle/>
          <a:p>
            <a:pPr marL="192024" indent="-192024">
              <a:spcAft>
                <a:spcPts val="600"/>
              </a:spcAft>
            </a:pPr>
            <a:r>
              <a:rPr lang="en-US" sz="2200" b="1" dirty="0"/>
              <a:t>EFT expectations for expansions (cf. using cutoff dependence)</a:t>
            </a:r>
          </a:p>
          <a:p>
            <a:pPr marL="592074" lvl="1" indent="-192024">
              <a:spcAft>
                <a:spcPts val="600"/>
              </a:spcAft>
            </a:pPr>
            <a:r>
              <a:rPr lang="en-US" sz="1900" dirty="0" err="1"/>
              <a:t>Pionless</a:t>
            </a:r>
            <a:r>
              <a:rPr lang="en-US" sz="1900" dirty="0"/>
              <a:t> EFT [</a:t>
            </a:r>
            <a:r>
              <a:rPr lang="en-US" sz="1900" dirty="0" err="1"/>
              <a:t>e.g</a:t>
            </a:r>
            <a:r>
              <a:rPr lang="en-US" sz="1900" dirty="0"/>
              <a:t>, McGovern, </a:t>
            </a:r>
            <a:r>
              <a:rPr lang="en-US" sz="1900" dirty="0" err="1"/>
              <a:t>Grießhammer</a:t>
            </a:r>
            <a:r>
              <a:rPr lang="en-US" sz="1900" dirty="0"/>
              <a:t>, Phillips (2013); many others] </a:t>
            </a:r>
          </a:p>
          <a:p>
            <a:pPr marL="592074" lvl="1" indent="-192024">
              <a:spcAft>
                <a:spcPts val="600"/>
              </a:spcAft>
            </a:pPr>
            <a:r>
              <a:rPr lang="en-US" sz="1900" dirty="0" err="1"/>
              <a:t>Epelbaum</a:t>
            </a:r>
            <a:r>
              <a:rPr lang="en-US" sz="1900" dirty="0"/>
              <a:t>, Krebs, </a:t>
            </a:r>
            <a:r>
              <a:rPr lang="en-US" sz="1900" dirty="0" err="1"/>
              <a:t>Meißner</a:t>
            </a:r>
            <a:r>
              <a:rPr lang="en-US" sz="1900" dirty="0"/>
              <a:t>, EPJA (2015)</a:t>
            </a:r>
          </a:p>
          <a:p>
            <a:pPr marL="192024" indent="-192024">
              <a:spcAft>
                <a:spcPts val="600"/>
              </a:spcAft>
            </a:pPr>
            <a:r>
              <a:rPr lang="en-US" sz="2200" b="1" dirty="0"/>
              <a:t>Perturbative QCD expansions </a:t>
            </a:r>
            <a:r>
              <a:rPr lang="en-US" sz="1900" b="1" dirty="0"/>
              <a:t>[</a:t>
            </a:r>
            <a:r>
              <a:rPr lang="en-US" sz="1900" b="1" dirty="0" err="1"/>
              <a:t>Cacciari</a:t>
            </a:r>
            <a:r>
              <a:rPr lang="en-US" sz="1900" b="1" dirty="0"/>
              <a:t> and </a:t>
            </a:r>
            <a:r>
              <a:rPr lang="en-US" sz="1900" b="1" dirty="0" err="1"/>
              <a:t>Houdeau</a:t>
            </a:r>
            <a:r>
              <a:rPr lang="en-US" sz="1900" b="1" dirty="0"/>
              <a:t>, JHEP 1109 (2011) 039]</a:t>
            </a:r>
          </a:p>
          <a:p>
            <a:pPr marL="592074" lvl="1" indent="-192024">
              <a:spcAft>
                <a:spcPts val="600"/>
              </a:spcAft>
            </a:pPr>
            <a:r>
              <a:rPr lang="en-US" sz="1900" dirty="0"/>
              <a:t>Bayesian error estimates using convergence pattern rather than scale dependence</a:t>
            </a:r>
          </a:p>
          <a:p>
            <a:pPr marL="592074" lvl="1" indent="-192024">
              <a:spcAft>
                <a:spcPts val="600"/>
              </a:spcAft>
            </a:pPr>
            <a:r>
              <a:rPr lang="en-US" sz="1900" dirty="0"/>
              <a:t>Recent: M. </a:t>
            </a:r>
            <a:r>
              <a:rPr lang="en-US" sz="1900" dirty="0" err="1"/>
              <a:t>Bonvini</a:t>
            </a:r>
            <a:r>
              <a:rPr lang="en-US" sz="1900" dirty="0"/>
              <a:t>, arXiv:2006.16293</a:t>
            </a:r>
          </a:p>
          <a:p>
            <a:pPr marL="192024" indent="-192024">
              <a:spcAft>
                <a:spcPts val="600"/>
              </a:spcAft>
            </a:pPr>
            <a:endParaRPr lang="en-US" sz="2000" dirty="0"/>
          </a:p>
          <a:p>
            <a:pPr marL="192024" indent="-192024">
              <a:spcAft>
                <a:spcPts val="600"/>
              </a:spcAft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21FDB-48CC-C34B-9F51-A9CFB089B9C2}"/>
              </a:ext>
            </a:extLst>
          </p:cNvPr>
          <p:cNvSpPr txBox="1"/>
          <p:nvPr/>
        </p:nvSpPr>
        <p:spPr>
          <a:xfrm>
            <a:off x="328690" y="4198796"/>
            <a:ext cx="4888194" cy="72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Bayesian approach formalizes the EFT expectations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 statistical; model checking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71A0B7-0452-C44E-88A5-2831F2DAB409}"/>
              </a:ext>
            </a:extLst>
          </p:cNvPr>
          <p:cNvGrpSpPr/>
          <p:nvPr/>
        </p:nvGrpSpPr>
        <p:grpSpPr>
          <a:xfrm>
            <a:off x="5842510" y="701855"/>
            <a:ext cx="3100104" cy="4205793"/>
            <a:chOff x="5842510" y="701855"/>
            <a:chExt cx="3100104" cy="4205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58BF8D-F579-254C-B289-411C11BC2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510" y="701855"/>
              <a:ext cx="3100104" cy="3282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9AB588-A24F-0844-BB72-9B3EC63E60E5}"/>
                </a:ext>
              </a:extLst>
            </p:cNvPr>
            <p:cNvSpPr txBox="1"/>
            <p:nvPr/>
          </p:nvSpPr>
          <p:spPr>
            <a:xfrm>
              <a:off x="6005836" y="3984318"/>
              <a:ext cx="293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Toy model for an observable </a:t>
              </a:r>
              <a:r>
                <a:rPr lang="en-US" i="1" dirty="0"/>
                <a:t>y(x); </a:t>
              </a:r>
              <a:r>
                <a:rPr lang="en-US" dirty="0"/>
                <a:t>e.g., cross section vs. energy, order-by-order in EFT.</a:t>
              </a:r>
              <a:endParaRPr lang="en-US" i="1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9B99-6307-ED4D-A7BB-27F487FD8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00891-FBF8-7A4A-A15C-EF7BF228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289477-72AD-554D-B77C-5A94CE61C756}"/>
              </a:ext>
            </a:extLst>
          </p:cNvPr>
          <p:cNvSpPr txBox="1">
            <a:spLocks/>
          </p:cNvSpPr>
          <p:nvPr/>
        </p:nvSpPr>
        <p:spPr>
          <a:xfrm>
            <a:off x="230204" y="-22833"/>
            <a:ext cx="8784654" cy="7127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Coefficients for Bayesian EFT truncation model (not LECs!)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C8796-0397-EA44-B437-7A7BFACB0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5" y="580409"/>
            <a:ext cx="2286000" cy="242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FA6F4-51D9-1249-BF93-E6668F8D4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727" y="580409"/>
            <a:ext cx="2248154" cy="2423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5BF8B-DF81-2E43-AE8B-4BF9AB83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012" y="576940"/>
            <a:ext cx="2248154" cy="2423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DE76D3-C231-454F-A6EC-0F510F0B4520}"/>
              </a:ext>
            </a:extLst>
          </p:cNvPr>
          <p:cNvSpPr txBox="1"/>
          <p:nvPr/>
        </p:nvSpPr>
        <p:spPr>
          <a:xfrm>
            <a:off x="383503" y="4697657"/>
            <a:ext cx="794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Assumption:  behavior of </a:t>
            </a:r>
            <a:r>
              <a:rPr lang="en-US" i="1" dirty="0" err="1">
                <a:sym typeface="Wingdings" pitchFamily="2" charset="2"/>
              </a:rPr>
              <a:t>c</a:t>
            </a:r>
            <a:r>
              <a:rPr lang="en-US" i="1" baseline="-25000" dirty="0" err="1">
                <a:sym typeface="Wingdings" pitchFamily="2" charset="2"/>
              </a:rPr>
              <a:t>n</a:t>
            </a:r>
            <a:r>
              <a:rPr lang="en-US" dirty="0" err="1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 persists across orders with characteristic size (natural)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7A23B-E2A0-004C-902C-19EB6D17E6A7}"/>
              </a:ext>
            </a:extLst>
          </p:cNvPr>
          <p:cNvSpPr txBox="1"/>
          <p:nvPr/>
        </p:nvSpPr>
        <p:spPr>
          <a:xfrm>
            <a:off x="506914" y="3005759"/>
            <a:ext cx="7458580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Order-by-order predictions of </a:t>
            </a:r>
            <a:r>
              <a:rPr lang="en-US" i="1" dirty="0"/>
              <a:t>y</a:t>
            </a:r>
            <a:r>
              <a:rPr lang="en-US" dirty="0"/>
              <a:t>: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differences:                                  </a:t>
            </a:r>
            <a:r>
              <a:rPr lang="en-US" dirty="0">
                <a:sym typeface="Wingdings" pitchFamily="2" charset="2"/>
              </a:rPr>
              <a:t> rescale by reference and </a:t>
            </a:r>
            <a:r>
              <a:rPr lang="en-US" i="1" dirty="0" err="1"/>
              <a:t>Q</a:t>
            </a:r>
            <a:r>
              <a:rPr lang="en-US" i="1" baseline="30000" dirty="0" err="1"/>
              <a:t>n</a:t>
            </a:r>
            <a:r>
              <a:rPr lang="en-US" i="1" baseline="30000" dirty="0"/>
              <a:t> </a:t>
            </a:r>
            <a:r>
              <a:rPr lang="en-US" dirty="0"/>
              <a:t>: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Treat </a:t>
            </a:r>
            <a:r>
              <a:rPr lang="en-US" i="1" dirty="0" err="1">
                <a:sym typeface="Wingdings" pitchFamily="2" charset="2"/>
              </a:rPr>
              <a:t>c</a:t>
            </a:r>
            <a:r>
              <a:rPr lang="en-US" i="1" baseline="-25000" dirty="0" err="1">
                <a:sym typeface="Wingdings" pitchFamily="2" charset="2"/>
              </a:rPr>
              <a:t>n</a:t>
            </a:r>
            <a:r>
              <a:rPr lang="en-US" dirty="0" err="1">
                <a:sym typeface="Wingdings" pitchFamily="2" charset="2"/>
              </a:rPr>
              <a:t>s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i="1" dirty="0">
                <a:sym typeface="Wingdings" pitchFamily="2" charset="2"/>
              </a:rPr>
              <a:t>not</a:t>
            </a:r>
            <a:r>
              <a:rPr lang="en-US" dirty="0">
                <a:sym typeface="Wingdings" pitchFamily="2" charset="2"/>
              </a:rPr>
              <a:t> LECs!!) as random variables and learn from calculated orders </a:t>
            </a:r>
            <a:endParaRPr lang="en-US" i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94033-2CE5-0647-828C-960617257400}"/>
              </a:ext>
            </a:extLst>
          </p:cNvPr>
          <p:cNvGrpSpPr/>
          <p:nvPr/>
        </p:nvGrpSpPr>
        <p:grpSpPr>
          <a:xfrm>
            <a:off x="355172" y="4011540"/>
            <a:ext cx="4264365" cy="621287"/>
            <a:chOff x="2567841" y="4043099"/>
            <a:chExt cx="4264365" cy="6212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465487-A176-7D4B-B63D-754E1991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5535" y="4073890"/>
              <a:ext cx="2046671" cy="5904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FBF114-2DB1-7446-914A-96F63988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7841" y="4043099"/>
              <a:ext cx="1685606" cy="60449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5D5CD1-EE3F-114A-887E-CA0C85AF069E}"/>
                </a:ext>
              </a:extLst>
            </p:cNvPr>
            <p:cNvSpPr txBox="1"/>
            <p:nvPr/>
          </p:nvSpPr>
          <p:spPr>
            <a:xfrm>
              <a:off x="4332920" y="4185063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7C334F8-23B8-8D48-880A-EF3F15B60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1592" y="3411361"/>
            <a:ext cx="1609344" cy="2072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6ECFB3-6EEE-F845-9BB9-DA17956AF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423" y="3242300"/>
            <a:ext cx="1200150" cy="5270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53B6DB-E178-D241-B857-5D7C0103CC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3689" y="4059068"/>
            <a:ext cx="3878199" cy="5082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DAC506-14F1-494B-95CD-95696B265E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960" y="3078313"/>
            <a:ext cx="2805839" cy="2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56B8B-28FC-E84D-9212-E5F43962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1" y="0"/>
            <a:ext cx="6865358" cy="5143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851198-BAA2-2A4B-8DAC-082EFD4E5364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BB9914-FFB7-F34B-9F97-D92AC0553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CA7AE-D062-ED45-8BE6-F67F440AC3EB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54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DEE97-842D-484C-94FB-9181EE4C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EBE6CA-72CB-374D-9E79-34C3DD927AA4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0ECB36-9530-4940-8175-228B5691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74E836-43CA-E84B-A3D4-CE3C9BC553CF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076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9D6E3-1020-FD42-BE5B-C7BEB469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7F707FC-70E3-1C4F-8D13-51E39B1EB208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753C34-56A7-6943-A4AF-FE9ADF27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C39619-3764-7A4B-8A8F-C7C0E3B4E442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71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21BEB-E228-5E41-BBD1-0AD8382A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3E476C-360A-664F-A4B2-0BE724AD664F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7A3BF7-9541-E94F-A10F-78C41C79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4C6D6B-F5A3-1A49-8857-2A885BDAEE1B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709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3A099-2B26-4447-9F76-4377333B2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E106AA4-D668-2C4B-B36D-8A0449445623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1BB3A9-AA18-874B-960D-71E94579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5BCBCA-9EF9-F741-9DA9-3CC195339EF2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01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87939-A41E-FE43-8686-05E583D5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136480-DF7F-E249-B809-DF9F53787ACE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E5E2B5-2221-4C4C-A3F7-B76DC6C7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506296-53CA-3C4D-AAF7-A5ABFEE0129A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0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791-D3B3-654B-9243-D7221AD1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23" y="3014579"/>
            <a:ext cx="2491320" cy="198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A2683-FE17-E24C-A9CE-FA088461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7" y="175574"/>
            <a:ext cx="2573335" cy="27616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3681-6147-5340-99D3-19C6CA8D5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6B56E-1B92-E346-9BF8-C12AD0A9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E9982-7485-2040-9DDF-A463BA9F4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24" y="0"/>
            <a:ext cx="6855551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B679CFA-59CE-4F44-892C-51C0493674EE}"/>
              </a:ext>
            </a:extLst>
          </p:cNvPr>
          <p:cNvGrpSpPr/>
          <p:nvPr/>
        </p:nvGrpSpPr>
        <p:grpSpPr>
          <a:xfrm>
            <a:off x="269420" y="3463471"/>
            <a:ext cx="1298448" cy="549413"/>
            <a:chOff x="269420" y="3463471"/>
            <a:chExt cx="1298448" cy="5494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F3755F-4330-E246-8BDF-D5F54275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420" y="3463471"/>
              <a:ext cx="1298448" cy="2108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B6DF4-FEF2-D94E-9F8B-15E0826BC1CE}"/>
                </a:ext>
              </a:extLst>
            </p:cNvPr>
            <p:cNvSpPr txBox="1"/>
            <p:nvPr/>
          </p:nvSpPr>
          <p:spPr>
            <a:xfrm>
              <a:off x="415154" y="3674330"/>
              <a:ext cx="995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at order </a:t>
              </a:r>
              <a:r>
                <a:rPr lang="en-US" sz="1600" i="1" dirty="0">
                  <a:solidFill>
                    <a:srgbClr val="FF0000"/>
                  </a:solidFill>
                </a:rPr>
                <a:t>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50666-DEE8-4246-9BA9-09880BFD3033}"/>
              </a:ext>
            </a:extLst>
          </p:cNvPr>
          <p:cNvGrpSpPr/>
          <p:nvPr/>
        </p:nvGrpSpPr>
        <p:grpSpPr>
          <a:xfrm>
            <a:off x="2140074" y="2486264"/>
            <a:ext cx="5372713" cy="1737360"/>
            <a:chOff x="1220424" y="2600999"/>
            <a:chExt cx="5372713" cy="17373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858332-AE55-5B41-8D5E-2FB5325953EE}"/>
                </a:ext>
              </a:extLst>
            </p:cNvPr>
            <p:cNvGrpSpPr/>
            <p:nvPr/>
          </p:nvGrpSpPr>
          <p:grpSpPr>
            <a:xfrm>
              <a:off x="1220424" y="2600999"/>
              <a:ext cx="5332776" cy="1737360"/>
              <a:chOff x="4730946" y="3530542"/>
              <a:chExt cx="5332776" cy="128016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54D2BF-55FE-4F4A-A975-F82BAF76857C}"/>
                  </a:ext>
                </a:extLst>
              </p:cNvPr>
              <p:cNvSpPr/>
              <p:nvPr/>
            </p:nvSpPr>
            <p:spPr>
              <a:xfrm>
                <a:off x="4730946" y="3530542"/>
                <a:ext cx="5029200" cy="12801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E0B6DC-77E6-7948-B015-BB0855BEF4FC}"/>
                  </a:ext>
                </a:extLst>
              </p:cNvPr>
              <p:cNvSpPr txBox="1"/>
              <p:nvPr/>
            </p:nvSpPr>
            <p:spPr>
              <a:xfrm>
                <a:off x="4805922" y="3550065"/>
                <a:ext cx="5257800" cy="476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Tests of priors show insensitivity to details beyond leading orders </a:t>
                </a:r>
                <a:r>
                  <a:rPr lang="en-US" b="1" dirty="0">
                    <a:sym typeface="Wingdings" pitchFamily="2" charset="2"/>
                  </a:rPr>
                  <a:t>  use flexible </a:t>
                </a:r>
                <a:r>
                  <a:rPr lang="en-US" b="1" i="1" dirty="0">
                    <a:sym typeface="Wingdings" pitchFamily="2" charset="2"/>
                  </a:rPr>
                  <a:t>conjugate</a:t>
                </a:r>
                <a:r>
                  <a:rPr lang="en-US" b="1" dirty="0">
                    <a:sym typeface="Wingdings" pitchFamily="2" charset="2"/>
                  </a:rPr>
                  <a:t> priors:</a:t>
                </a:r>
                <a:r>
                  <a:rPr lang="en-US" dirty="0"/>
                  <a:t> 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67DA7C-4188-2C4E-A919-E8B781C1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0074" y="3258627"/>
              <a:ext cx="3249936" cy="6412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8AD1F-A758-4A4B-861D-01B3106A85F2}"/>
                </a:ext>
              </a:extLst>
            </p:cNvPr>
            <p:cNvSpPr txBox="1"/>
            <p:nvPr/>
          </p:nvSpPr>
          <p:spPr>
            <a:xfrm>
              <a:off x="1335337" y="3934170"/>
              <a:ext cx="525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All integrals done analytically; intuitive updating.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58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BB8599-F07E-D541-9683-15008389E950}"/>
              </a:ext>
            </a:extLst>
          </p:cNvPr>
          <p:cNvSpPr txBox="1"/>
          <p:nvPr/>
        </p:nvSpPr>
        <p:spPr>
          <a:xfrm>
            <a:off x="351625" y="4714829"/>
            <a:ext cx="559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If </a:t>
            </a:r>
            <a:r>
              <a:rPr lang="en-US" sz="1600" dirty="0" err="1"/>
              <a:t>n</a:t>
            </a:r>
            <a:r>
              <a:rPr lang="en-US" sz="1600" baseline="-25000" dirty="0" err="1"/>
              <a:t>c</a:t>
            </a:r>
            <a:r>
              <a:rPr lang="en-US" sz="1600" baseline="-25000" dirty="0"/>
              <a:t> </a:t>
            </a:r>
            <a:r>
              <a:rPr lang="en-US" sz="1600" dirty="0"/>
              <a:t>≫ 1, the posterior for y becomes a normal distribution.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34F82-2512-DC47-8E3D-70D8C1B4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91440"/>
            <a:ext cx="8229600" cy="4622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802802-BED1-F544-8841-D93F90A9BA70}"/>
              </a:ext>
            </a:extLst>
          </p:cNvPr>
          <p:cNvSpPr txBox="1"/>
          <p:nvPr/>
        </p:nvSpPr>
        <p:spPr>
          <a:xfrm>
            <a:off x="6126480" y="4714829"/>
            <a:ext cx="2789546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From https://</a:t>
            </a:r>
            <a:r>
              <a:rPr lang="en-US" sz="1600" dirty="0" err="1"/>
              <a:t>buqeye.github.io</a:t>
            </a:r>
            <a:r>
              <a:rPr lang="en-US" sz="1600" dirty="0"/>
              <a:t>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6968F-4F36-CB48-8D2C-D6432AD2C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70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7C2B9-2F19-6A4E-83E2-F488362A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865383"/>
            <a:ext cx="8322365" cy="4143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C3F36-98F5-7040-A10B-5D8842AB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8" y="918105"/>
            <a:ext cx="8913204" cy="38788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8C6E3F-207A-824D-A0A3-FE7CB92C25CF}"/>
              </a:ext>
            </a:extLst>
          </p:cNvPr>
          <p:cNvSpPr/>
          <p:nvPr/>
        </p:nvSpPr>
        <p:spPr>
          <a:xfrm>
            <a:off x="1230955" y="308977"/>
            <a:ext cx="6972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Convergence pattern example from NN observables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3BBD7-64CB-A844-BB34-3FD93155D1B9}"/>
              </a:ext>
            </a:extLst>
          </p:cNvPr>
          <p:cNvSpPr/>
          <p:nvPr/>
        </p:nvSpPr>
        <p:spPr>
          <a:xfrm>
            <a:off x="5935400" y="667482"/>
            <a:ext cx="265200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+mn-ea"/>
              </a:rPr>
              <a:t>J. Melendez et al. </a:t>
            </a:r>
            <a:r>
              <a:rPr lang="hu-HU" sz="1600" dirty="0">
                <a:solidFill>
                  <a:srgbClr val="000000"/>
                </a:solidFill>
                <a:latin typeface="Calibri"/>
                <a:ea typeface="+mn-ea"/>
              </a:rPr>
              <a:t>PRC (2017)</a:t>
            </a:r>
            <a:endParaRPr lang="en-US" sz="1600" dirty="0">
              <a:solidFill>
                <a:srgbClr val="000000"/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86D7-0513-7C49-8EDD-FF6D8CF58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0BB4A3-EB38-9742-A341-9C5D9002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83" y="1570346"/>
            <a:ext cx="2819400" cy="3028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44EBC-BE2C-734E-BF50-7628DDA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82" y="1561637"/>
            <a:ext cx="2874893" cy="3088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C5CDA-DEB3-B242-89C7-7D88F7620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20" y="1734887"/>
            <a:ext cx="3027605" cy="2882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807438-00C3-AA47-B1B0-EB697C06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03" y="-2009"/>
            <a:ext cx="7989818" cy="59823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Effect of including truncation errors in parameter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CAB6-9B62-D14F-BCA8-018FC09F40C2}"/>
              </a:ext>
            </a:extLst>
          </p:cNvPr>
          <p:cNvSpPr txBox="1"/>
          <p:nvPr/>
        </p:nvSpPr>
        <p:spPr>
          <a:xfrm>
            <a:off x="772311" y="905850"/>
            <a:ext cx="779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effects of higher-order operators are absorbed by including theory errors, LEC extractions should be independent of </a:t>
            </a:r>
            <a:r>
              <a:rPr lang="en-US" dirty="0" err="1">
                <a:solidFill>
                  <a:srgbClr val="7030A0"/>
                </a:solidFill>
              </a:rPr>
              <a:t>E</a:t>
            </a:r>
            <a:r>
              <a:rPr lang="en-US" baseline="-25000" dirty="0" err="1">
                <a:solidFill>
                  <a:srgbClr val="7030A0"/>
                </a:solidFill>
              </a:rPr>
              <a:t>max</a:t>
            </a:r>
            <a:r>
              <a:rPr lang="en-US" dirty="0">
                <a:solidFill>
                  <a:srgbClr val="7030A0"/>
                </a:solidFill>
              </a:rPr>
              <a:t>, the highest-energy datum used: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5D4B2-18C5-F54E-8ED1-2FA4BF0D9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777" y="1734888"/>
            <a:ext cx="3006612" cy="2862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62CDC-E635-544C-96B7-3608F4A70568}"/>
              </a:ext>
            </a:extLst>
          </p:cNvPr>
          <p:cNvSpPr txBox="1"/>
          <p:nvPr/>
        </p:nvSpPr>
        <p:spPr>
          <a:xfrm>
            <a:off x="1589172" y="4618849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Uncorrelated 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4F4ED-0797-8941-8185-6C191E3976DC}"/>
              </a:ext>
            </a:extLst>
          </p:cNvPr>
          <p:cNvSpPr txBox="1"/>
          <p:nvPr/>
        </p:nvSpPr>
        <p:spPr>
          <a:xfrm>
            <a:off x="5151162" y="4600307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Correlated assumption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29289-071E-FB4A-8C03-2FA465BFA739}"/>
              </a:ext>
            </a:extLst>
          </p:cNvPr>
          <p:cNvSpPr txBox="1"/>
          <p:nvPr/>
        </p:nvSpPr>
        <p:spPr>
          <a:xfrm>
            <a:off x="6418634" y="4854273"/>
            <a:ext cx="2726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ED9351-D275-AC41-A98B-5E62E41E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45" y="490165"/>
            <a:ext cx="6139815" cy="363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A5E389-940E-D342-9148-9919B5FC5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760" y="482684"/>
            <a:ext cx="1461894" cy="3348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93D446-6233-A54D-B368-3531A6E1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33273C-A6C0-3140-87D2-60FB831C29A3}"/>
              </a:ext>
            </a:extLst>
          </p:cNvPr>
          <p:cNvSpPr txBox="1"/>
          <p:nvPr/>
        </p:nvSpPr>
        <p:spPr>
          <a:xfrm>
            <a:off x="1365530" y="217681"/>
            <a:ext cx="4340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Bayesian applications by LENPIC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C92DB-B7C1-B644-AD0E-3D0A1116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6" y="228111"/>
            <a:ext cx="923800" cy="1139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B9D03-68DC-5D4B-B834-A00E9DE215E5}"/>
              </a:ext>
            </a:extLst>
          </p:cNvPr>
          <p:cNvSpPr txBox="1"/>
          <p:nvPr/>
        </p:nvSpPr>
        <p:spPr>
          <a:xfrm>
            <a:off x="2223291" y="603181"/>
            <a:ext cx="21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sz="1600" dirty="0">
                <a:hlinkClick r:id="rId4"/>
              </a:rPr>
              <a:t>www.lenpic.org/</a:t>
            </a:r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CB6076-F76B-3844-B703-C84143878121}"/>
              </a:ext>
            </a:extLst>
          </p:cNvPr>
          <p:cNvGrpSpPr/>
          <p:nvPr/>
        </p:nvGrpSpPr>
        <p:grpSpPr>
          <a:xfrm>
            <a:off x="6310914" y="1097695"/>
            <a:ext cx="2937516" cy="4154984"/>
            <a:chOff x="6287764" y="899983"/>
            <a:chExt cx="2937516" cy="41549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E4E1F-84C1-E14E-A349-95AD44202D18}"/>
                </a:ext>
              </a:extLst>
            </p:cNvPr>
            <p:cNvSpPr txBox="1"/>
            <p:nvPr/>
          </p:nvSpPr>
          <p:spPr>
            <a:xfrm>
              <a:off x="6287764" y="899983"/>
              <a:ext cx="293751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Filin</a:t>
              </a:r>
              <a:r>
                <a:rPr lang="en-US" sz="1400" dirty="0"/>
                <a:t> et al., </a:t>
              </a:r>
              <a:r>
                <a:rPr lang="en-US" sz="1400" i="1" dirty="0"/>
                <a:t>Extraction of the neutron charge radius from a precision calculation of the deuteron structure radius</a:t>
              </a:r>
              <a:r>
                <a:rPr lang="en-US" sz="1400" dirty="0"/>
                <a:t>, arXiv:1911.04877, PRL (2020).</a:t>
              </a:r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/>
            </a:p>
            <a:p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>
                <a:solidFill>
                  <a:srgbClr val="FF0000"/>
                </a:solidFill>
              </a:endParaRPr>
            </a:p>
            <a:p>
              <a:endParaRPr lang="en-US" sz="1600" dirty="0">
                <a:solidFill>
                  <a:srgbClr val="FF0000"/>
                </a:solidFill>
              </a:endParaRPr>
            </a:p>
            <a:p>
              <a:r>
                <a:rPr lang="en-US" sz="1600" dirty="0">
                  <a:solidFill>
                    <a:srgbClr val="FF0000"/>
                  </a:solidFill>
                </a:rPr>
                <a:t>Colored band is 68% Bayes credible interval for truncation error from convergence pattern.</a:t>
              </a:r>
            </a:p>
            <a:p>
              <a:endParaRPr lang="en-US" sz="1600" i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8CB6E3-368B-D84B-9EEE-4D75EC78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3572" y="1769041"/>
              <a:ext cx="2688847" cy="222636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44D683-F5EE-3648-8355-EFB8384B913E}"/>
              </a:ext>
            </a:extLst>
          </p:cNvPr>
          <p:cNvSpPr txBox="1"/>
          <p:nvPr/>
        </p:nvSpPr>
        <p:spPr>
          <a:xfrm>
            <a:off x="5580751" y="243302"/>
            <a:ext cx="37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Analytic Bayesian DOB intervals based on Melendez et al., PRC </a:t>
            </a:r>
            <a:r>
              <a:rPr lang="en-US" sz="1600" b="1" dirty="0">
                <a:solidFill>
                  <a:srgbClr val="0070C0"/>
                </a:solidFill>
              </a:rPr>
              <a:t>96</a:t>
            </a:r>
            <a:r>
              <a:rPr lang="en-US" sz="1600" dirty="0">
                <a:solidFill>
                  <a:srgbClr val="0070C0"/>
                </a:solidFill>
              </a:rPr>
              <a:t>, (2017); </a:t>
            </a:r>
            <a:br>
              <a:rPr lang="en-US" sz="1600" dirty="0">
                <a:solidFill>
                  <a:srgbClr val="0070C0"/>
                </a:solidFill>
              </a:rPr>
            </a:br>
            <a:r>
              <a:rPr lang="en-US" sz="1600" dirty="0" err="1">
                <a:solidFill>
                  <a:srgbClr val="0070C0"/>
                </a:solidFill>
              </a:rPr>
              <a:t>cheatsheet</a:t>
            </a:r>
            <a:r>
              <a:rPr lang="en-US" sz="1600" dirty="0">
                <a:solidFill>
                  <a:srgbClr val="0070C0"/>
                </a:solidFill>
              </a:rPr>
              <a:t> at https://</a:t>
            </a:r>
            <a:r>
              <a:rPr lang="en-US" sz="1600" dirty="0" err="1">
                <a:solidFill>
                  <a:srgbClr val="0070C0"/>
                </a:solidFill>
              </a:rPr>
              <a:t>buqeye.github.io</a:t>
            </a:r>
            <a:r>
              <a:rPr lang="en-US" sz="1600" dirty="0">
                <a:solidFill>
                  <a:srgbClr val="0070C0"/>
                </a:solidFill>
              </a:rPr>
              <a:t>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A12012-C09A-5D45-BF12-11B3A99D3867}"/>
              </a:ext>
            </a:extLst>
          </p:cNvPr>
          <p:cNvGrpSpPr/>
          <p:nvPr/>
        </p:nvGrpSpPr>
        <p:grpSpPr>
          <a:xfrm>
            <a:off x="91440" y="1756684"/>
            <a:ext cx="6120021" cy="3328159"/>
            <a:chOff x="114590" y="1756684"/>
            <a:chExt cx="6120021" cy="33281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221695-C5BE-7347-805C-D2586EC92D4F}"/>
                </a:ext>
              </a:extLst>
            </p:cNvPr>
            <p:cNvSpPr txBox="1"/>
            <p:nvPr/>
          </p:nvSpPr>
          <p:spPr>
            <a:xfrm>
              <a:off x="114590" y="2062106"/>
              <a:ext cx="3496713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Epelbaum</a:t>
              </a:r>
              <a:r>
                <a:rPr lang="en-US" sz="1600" dirty="0"/>
                <a:t> et al, </a:t>
              </a:r>
              <a:r>
                <a:rPr lang="en-US" sz="1600" i="1" dirty="0"/>
                <a:t>Towards high-order calculations of three-nucleon scattering </a:t>
              </a:r>
              <a:br>
                <a:rPr lang="en-US" sz="1600" i="1" dirty="0"/>
              </a:br>
              <a:r>
                <a:rPr lang="en-US" sz="1600" i="1" dirty="0"/>
                <a:t>in chiral effective field theory</a:t>
              </a:r>
              <a:r>
                <a:rPr lang="en-US" sz="1600" dirty="0"/>
                <a:t>, arXiv:1907.03608, EPJA </a:t>
              </a:r>
              <a:r>
                <a:rPr lang="en-US" sz="1600" b="1" dirty="0"/>
                <a:t>56</a:t>
              </a:r>
              <a:r>
                <a:rPr lang="en-US" sz="1600" dirty="0"/>
                <a:t>, 92</a:t>
              </a:r>
              <a:r>
                <a:rPr lang="en-US" sz="1600" b="1" dirty="0"/>
                <a:t> </a:t>
              </a:r>
              <a:r>
                <a:rPr lang="en-US" sz="1600" dirty="0"/>
                <a:t>(2020).</a:t>
              </a:r>
            </a:p>
            <a:p>
              <a:endParaRPr lang="en-US" sz="1600" dirty="0"/>
            </a:p>
            <a:p>
              <a:pPr marL="194310" indent="-194310">
                <a:buFont typeface="Arial" panose="020B0604020202020204" pitchFamily="34" charset="0"/>
                <a:buChar char="•"/>
              </a:pPr>
              <a:r>
                <a:rPr lang="en-US" dirty="0"/>
                <a:t>SMS potentials + consistent 3N</a:t>
              </a:r>
            </a:p>
            <a:p>
              <a:pPr marL="194310" indent="-19431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68%/95% bands for Nd obs.</a:t>
              </a:r>
            </a:p>
            <a:p>
              <a:pPr marL="194310" indent="-194310">
                <a:buFont typeface="Arial" panose="020B0604020202020204" pitchFamily="34" charset="0"/>
                <a:buChar char="•"/>
              </a:pPr>
              <a:r>
                <a:rPr lang="en-US" dirty="0"/>
                <a:t>Also: prior sensitivity tests</a:t>
              </a:r>
            </a:p>
            <a:p>
              <a:pPr marL="194310" indent="-19431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Error analysis → will need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≥N</a:t>
              </a:r>
              <a:r>
                <a:rPr lang="en-US" baseline="30000" dirty="0">
                  <a:solidFill>
                    <a:srgbClr val="FF0000"/>
                  </a:solidFill>
                </a:rPr>
                <a:t>4</a:t>
              </a:r>
              <a:r>
                <a:rPr lang="en-US" dirty="0">
                  <a:solidFill>
                    <a:srgbClr val="FF0000"/>
                  </a:solidFill>
                </a:rPr>
                <a:t>LO 3N forces for Nd</a:t>
              </a:r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EC8B00-D13C-F54E-86F5-DB31C72F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63725" y="1756684"/>
              <a:ext cx="2770886" cy="33281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DAEC64-3EBD-8F44-9256-3D374C964B73}"/>
              </a:ext>
            </a:extLst>
          </p:cNvPr>
          <p:cNvSpPr txBox="1"/>
          <p:nvPr/>
        </p:nvSpPr>
        <p:spPr>
          <a:xfrm>
            <a:off x="3483595" y="1180315"/>
            <a:ext cx="2856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Observables for elastic nucleon-deuteron scattering at 135 MeV.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31C1ED-1F35-E945-8E56-7802E9619A6F}"/>
              </a:ext>
            </a:extLst>
          </p:cNvPr>
          <p:cNvGrpSpPr/>
          <p:nvPr/>
        </p:nvGrpSpPr>
        <p:grpSpPr>
          <a:xfrm>
            <a:off x="326266" y="2232544"/>
            <a:ext cx="6481823" cy="2112429"/>
            <a:chOff x="326266" y="2180695"/>
            <a:chExt cx="6481823" cy="211242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66256C8-2379-8242-9564-DF41F1AD095B}"/>
                </a:ext>
              </a:extLst>
            </p:cNvPr>
            <p:cNvSpPr/>
            <p:nvPr/>
          </p:nvSpPr>
          <p:spPr>
            <a:xfrm>
              <a:off x="326266" y="2180695"/>
              <a:ext cx="6481823" cy="211242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85B76E-5470-ED4D-BE5A-251FD04B0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651" y="2399854"/>
              <a:ext cx="6257996" cy="1669347"/>
            </a:xfrm>
            <a:prstGeom prst="rect">
              <a:avLst/>
            </a:prstGeom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725904C-8D55-A441-AEE7-AC7EB7DF5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9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EE6B2-31E8-6844-8FDA-2313DCE534C1}"/>
              </a:ext>
            </a:extLst>
          </p:cNvPr>
          <p:cNvGrpSpPr>
            <a:grpSpLocks noChangeAspect="1"/>
          </p:cNvGrpSpPr>
          <p:nvPr/>
        </p:nvGrpSpPr>
        <p:grpSpPr>
          <a:xfrm>
            <a:off x="4160632" y="586159"/>
            <a:ext cx="3820824" cy="3820824"/>
            <a:chOff x="355031" y="976604"/>
            <a:chExt cx="4215384" cy="42153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DB7E6A-D31F-BF47-82E9-29E1955EF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031" y="976604"/>
              <a:ext cx="4215384" cy="42153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2CCF8B-0449-8B4B-9C58-0EF0004C5F61}"/>
                </a:ext>
              </a:extLst>
            </p:cNvPr>
            <p:cNvSpPr txBox="1"/>
            <p:nvPr/>
          </p:nvSpPr>
          <p:spPr>
            <a:xfrm>
              <a:off x="2642121" y="3752589"/>
              <a:ext cx="1677106" cy="6645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success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E148CE-2EE1-1D43-82C1-E35D2697285B}"/>
              </a:ext>
            </a:extLst>
          </p:cNvPr>
          <p:cNvGrpSpPr>
            <a:grpSpLocks noChangeAspect="1"/>
          </p:cNvGrpSpPr>
          <p:nvPr/>
        </p:nvGrpSpPr>
        <p:grpSpPr>
          <a:xfrm>
            <a:off x="227944" y="570162"/>
            <a:ext cx="3826328" cy="3826328"/>
            <a:chOff x="4205579" y="171577"/>
            <a:chExt cx="4215384" cy="42153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5FF2B5-B933-E24B-8381-369559D54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5579" y="171577"/>
              <a:ext cx="4215384" cy="42153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DAD1C3-BC1B-0B43-905D-F30EE0E7F55F}"/>
                </a:ext>
              </a:extLst>
            </p:cNvPr>
            <p:cNvSpPr/>
            <p:nvPr/>
          </p:nvSpPr>
          <p:spPr>
            <a:xfrm>
              <a:off x="6419088" y="2630325"/>
              <a:ext cx="1767343" cy="665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340451-EAFE-534C-A902-FBE5AFAC23C6}"/>
              </a:ext>
            </a:extLst>
          </p:cNvPr>
          <p:cNvSpPr/>
          <p:nvPr/>
        </p:nvSpPr>
        <p:spPr>
          <a:xfrm>
            <a:off x="951470" y="103073"/>
            <a:ext cx="695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Model Checking I: Weather plots (empirical coverage)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60712E-E4B2-E646-89DD-7A48E41BD984}"/>
              </a:ext>
            </a:extLst>
          </p:cNvPr>
          <p:cNvGrpSpPr>
            <a:grpSpLocks noChangeAspect="1"/>
          </p:cNvGrpSpPr>
          <p:nvPr/>
        </p:nvGrpSpPr>
        <p:grpSpPr>
          <a:xfrm>
            <a:off x="2057008" y="651444"/>
            <a:ext cx="3942124" cy="3609619"/>
            <a:chOff x="4389278" y="595285"/>
            <a:chExt cx="4399691" cy="4028592"/>
          </a:xfrm>
          <a:noFill/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E64359-4D97-6A47-A8E9-DEFA9B60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278" y="595285"/>
              <a:ext cx="4399691" cy="4028592"/>
            </a:xfrm>
            <a:prstGeom prst="rect">
              <a:avLst/>
            </a:prstGeom>
            <a:grp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D8BD2B-45BD-DA41-85D1-ECC327A93039}"/>
                </a:ext>
              </a:extLst>
            </p:cNvPr>
            <p:cNvSpPr txBox="1"/>
            <p:nvPr/>
          </p:nvSpPr>
          <p:spPr>
            <a:xfrm>
              <a:off x="6711172" y="3071226"/>
              <a:ext cx="1834402" cy="15388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Validates statistical model and EFT breakdown scale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5EADD97-5E24-8042-A95F-47D4ECCC0213}"/>
              </a:ext>
            </a:extLst>
          </p:cNvPr>
          <p:cNvSpPr txBox="1"/>
          <p:nvPr/>
        </p:nvSpPr>
        <p:spPr>
          <a:xfrm>
            <a:off x="161894" y="4347770"/>
            <a:ext cx="78588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Test of EKM NN chiral EFT potentials from Melendez et al., PRC </a:t>
            </a:r>
            <a:r>
              <a:rPr lang="en-US" b="1" dirty="0"/>
              <a:t>96</a:t>
            </a:r>
            <a:r>
              <a:rPr lang="en-US" dirty="0"/>
              <a:t>, 024003 (2017)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B4024-F9A4-8E40-A095-8FBEB2E25FBF}"/>
              </a:ext>
            </a:extLst>
          </p:cNvPr>
          <p:cNvSpPr txBox="1"/>
          <p:nvPr/>
        </p:nvSpPr>
        <p:spPr>
          <a:xfrm>
            <a:off x="1493850" y="4707199"/>
            <a:ext cx="583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progress (2020): similar analysis of other NN interactions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F0AC0A-D35A-F04A-91D1-8717D2744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C0EF3-34BD-A644-804F-690C86FE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654" y="920750"/>
            <a:ext cx="3683000" cy="3327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D984A1-E304-C345-973E-3897E920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54" y="933450"/>
            <a:ext cx="3683000" cy="331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45723-E8C3-7148-ADEF-BBA77A2DD6EC}"/>
              </a:ext>
            </a:extLst>
          </p:cNvPr>
          <p:cNvSpPr txBox="1"/>
          <p:nvPr/>
        </p:nvSpPr>
        <p:spPr>
          <a:xfrm>
            <a:off x="576556" y="139713"/>
            <a:ext cx="826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is the breakdown scale of our effective field theory (EFT)?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607AC-322E-CA4E-8010-63BC19AB2D7F}"/>
              </a:ext>
            </a:extLst>
          </p:cNvPr>
          <p:cNvSpPr txBox="1"/>
          <p:nvPr/>
        </p:nvSpPr>
        <p:spPr>
          <a:xfrm>
            <a:off x="5110090" y="4497169"/>
            <a:ext cx="40339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Melendez et al., PRC (2017), PRC (2019), and in preparation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7F999-29CB-EF43-BB37-95214E5152C1}"/>
              </a:ext>
            </a:extLst>
          </p:cNvPr>
          <p:cNvSpPr txBox="1"/>
          <p:nvPr/>
        </p:nvSpPr>
        <p:spPr>
          <a:xfrm>
            <a:off x="365321" y="1062222"/>
            <a:ext cx="3825026" cy="2423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024" indent="-192024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Chiral EFT relies on an expansion parameter Q ~ {p, m</a:t>
            </a:r>
            <a:r>
              <a:rPr lang="en-US" baseline="-25000" dirty="0"/>
              <a:t>π</a:t>
            </a:r>
            <a:r>
              <a:rPr lang="en-US" dirty="0"/>
              <a:t>} / </a:t>
            </a:r>
            <a:r>
              <a:rPr lang="en-US" dirty="0" err="1"/>
              <a:t>Λ</a:t>
            </a:r>
            <a:r>
              <a:rPr lang="en-US" baseline="-25000" dirty="0" err="1"/>
              <a:t>b</a:t>
            </a:r>
            <a:endParaRPr lang="en-US" baseline="-25000" dirty="0"/>
          </a:p>
          <a:p>
            <a:pPr marL="192024" indent="-192024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But what is the breakdown scale </a:t>
            </a:r>
            <a:r>
              <a:rPr lang="en-US" dirty="0" err="1"/>
              <a:t>Λ</a:t>
            </a:r>
            <a:r>
              <a:rPr lang="en-US" baseline="-25000" dirty="0" err="1"/>
              <a:t>b</a:t>
            </a:r>
            <a:r>
              <a:rPr lang="en-US" dirty="0"/>
              <a:t> (where the terms are all the same)?</a:t>
            </a:r>
          </a:p>
          <a:p>
            <a:pPr marL="192024" indent="-192024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We promote </a:t>
            </a:r>
            <a:r>
              <a:rPr lang="en-US" dirty="0" err="1"/>
              <a:t>Λ</a:t>
            </a:r>
            <a:r>
              <a:rPr lang="en-US" baseline="-25000" dirty="0" err="1"/>
              <a:t>b</a:t>
            </a:r>
            <a:r>
              <a:rPr lang="en-US" dirty="0"/>
              <a:t> to a random variable with a posterior pdf (Bayesian!)</a:t>
            </a:r>
          </a:p>
          <a:p>
            <a:pPr marL="192024" indent="-192024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posterior is predicted as a byproduct of the </a:t>
            </a:r>
            <a:r>
              <a:rPr lang="en-US" dirty="0" err="1"/>
              <a:t>δ</a:t>
            </a:r>
            <a:r>
              <a:rPr lang="en-US" b="1" dirty="0" err="1"/>
              <a:t>y</a:t>
            </a:r>
            <a:r>
              <a:rPr lang="en-US" baseline="-25000" dirty="0" err="1"/>
              <a:t>th</a:t>
            </a:r>
            <a:r>
              <a:rPr lang="en-US" dirty="0"/>
              <a:t> estimation.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4CB00-3B52-3B44-B4CF-6EE21D0B186E}"/>
              </a:ext>
            </a:extLst>
          </p:cNvPr>
          <p:cNvSpPr txBox="1"/>
          <p:nvPr/>
        </p:nvSpPr>
        <p:spPr>
          <a:xfrm>
            <a:off x="507346" y="3875686"/>
            <a:ext cx="4033911" cy="646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Posteriors from NN observables at separated energies/angles (independent)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6356D-C2F6-7F4E-A2AA-B64334E385FA}"/>
              </a:ext>
            </a:extLst>
          </p:cNvPr>
          <p:cNvSpPr txBox="1"/>
          <p:nvPr/>
        </p:nvSpPr>
        <p:spPr>
          <a:xfrm>
            <a:off x="507346" y="3850839"/>
            <a:ext cx="4033911" cy="646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Posteriors from NN observables at many more energies/angles; correlations?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EBC44-8233-0D48-8C52-E61F04EF2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0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8E73-1B56-0A4A-9717-BFD8D4AF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42" y="186062"/>
            <a:ext cx="7220415" cy="59424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Reminder about statistical correlations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2272-46DC-7045-AB14-0C3CD39EFA3F}"/>
              </a:ext>
            </a:extLst>
          </p:cNvPr>
          <p:cNvSpPr txBox="1"/>
          <p:nvPr/>
        </p:nvSpPr>
        <p:spPr>
          <a:xfrm>
            <a:off x="439838" y="710716"/>
            <a:ext cx="8001806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</a:t>
            </a:r>
            <a:r>
              <a:rPr lang="en-US" sz="2000" dirty="0"/>
              <a:t>(</a:t>
            </a:r>
            <a:r>
              <a:rPr lang="en-US" sz="2000" i="1" dirty="0"/>
              <a:t>x</a:t>
            </a:r>
            <a:r>
              <a:rPr lang="en-US" sz="2000" dirty="0"/>
              <a:t>, </a:t>
            </a:r>
            <a:r>
              <a:rPr lang="en-US" sz="2000" i="1" dirty="0"/>
              <a:t>y</a:t>
            </a:r>
            <a:r>
              <a:rPr lang="en-US" sz="2000" dirty="0"/>
              <a:t> | </a:t>
            </a:r>
            <a:r>
              <a:rPr lang="en-US" sz="2000" i="1" dirty="0"/>
              <a:t>z</a:t>
            </a:r>
            <a:r>
              <a:rPr lang="en-US" sz="2000" dirty="0"/>
              <a:t>) “joint probability (density) of </a:t>
            </a:r>
            <a:r>
              <a:rPr lang="en-US" sz="2000" i="1" dirty="0"/>
              <a:t>x</a:t>
            </a:r>
            <a:r>
              <a:rPr lang="en-US" sz="2000" dirty="0"/>
              <a:t> and </a:t>
            </a:r>
            <a:r>
              <a:rPr lang="en-US" sz="2000" i="1" dirty="0"/>
              <a:t>y</a:t>
            </a:r>
            <a:r>
              <a:rPr lang="en-US" sz="2000" dirty="0"/>
              <a:t> given z” (</a:t>
            </a:r>
            <a:r>
              <a:rPr lang="en-US" sz="2000" i="1" dirty="0"/>
              <a:t>contingent</a:t>
            </a:r>
            <a:r>
              <a:rPr lang="en-US" sz="2000" dirty="0"/>
              <a:t> on </a:t>
            </a:r>
            <a:r>
              <a:rPr lang="en-US" sz="2000" i="1" dirty="0"/>
              <a:t>z</a:t>
            </a:r>
            <a:r>
              <a:rPr lang="en-US" sz="2000" dirty="0"/>
              <a:t>)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3ECE6-F66D-DA45-9733-47160CFC3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65" y="1165583"/>
            <a:ext cx="3689350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016D7-25D6-D641-BB37-3D170BBE3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5" y="1173911"/>
            <a:ext cx="3689350" cy="3900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3BE8EE8-1439-AE4A-97E9-5E60273EE521}"/>
              </a:ext>
            </a:extLst>
          </p:cNvPr>
          <p:cNvGrpSpPr/>
          <p:nvPr/>
        </p:nvGrpSpPr>
        <p:grpSpPr>
          <a:xfrm>
            <a:off x="4428272" y="1162003"/>
            <a:ext cx="4393600" cy="1738373"/>
            <a:chOff x="4629282" y="2571750"/>
            <a:chExt cx="4393600" cy="173837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A4BE85B-1FD0-E349-A597-FB8CC473C041}"/>
                </a:ext>
              </a:extLst>
            </p:cNvPr>
            <p:cNvSpPr/>
            <p:nvPr/>
          </p:nvSpPr>
          <p:spPr>
            <a:xfrm>
              <a:off x="4629282" y="2571750"/>
              <a:ext cx="4393600" cy="17383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3CA2CF8-E34F-0D44-8ED2-40FBF97D9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8193" y="2765769"/>
              <a:ext cx="4047478" cy="1316376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5B77E5-FA58-2D47-988F-917DC7E9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4D025-B70D-9F49-B2F5-F8827558831B}"/>
              </a:ext>
            </a:extLst>
          </p:cNvPr>
          <p:cNvSpPr/>
          <p:nvPr/>
        </p:nvSpPr>
        <p:spPr>
          <a:xfrm>
            <a:off x="4155440" y="3022671"/>
            <a:ext cx="4988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two points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, -1 ≤ </a:t>
            </a:r>
            <a:r>
              <a:rPr lang="en-US" dirty="0" err="1"/>
              <a:t>ρ</a:t>
            </a:r>
            <a:r>
              <a:rPr lang="en-US" dirty="0"/>
              <a:t> ≤ 1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correlation.</a:t>
            </a:r>
            <a:br>
              <a:rPr lang="en-US" dirty="0"/>
            </a:br>
            <a:r>
              <a:rPr lang="en-US" dirty="0"/>
              <a:t>With many points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i="1" dirty="0"/>
              <a:t>, x</a:t>
            </a:r>
            <a:r>
              <a:rPr lang="en-US" baseline="-25000" dirty="0"/>
              <a:t>2</a:t>
            </a:r>
            <a:r>
              <a:rPr lang="en-US" i="1" dirty="0"/>
              <a:t>, … </a:t>
            </a:r>
            <a:r>
              <a:rPr lang="en-US" i="1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all pairs have a </a:t>
            </a:r>
            <a:r>
              <a:rPr lang="en-US" dirty="0" err="1"/>
              <a:t>ρ</a:t>
            </a:r>
            <a:r>
              <a:rPr lang="en-US" baseline="-25000" dirty="0" err="1"/>
              <a:t>ij</a:t>
            </a:r>
            <a:r>
              <a:rPr lang="en-US" dirty="0"/>
              <a:t> correlation to be learned.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0C78F1-288B-CD4D-A271-CB96085C9136}"/>
              </a:ext>
            </a:extLst>
          </p:cNvPr>
          <p:cNvGrpSpPr/>
          <p:nvPr/>
        </p:nvGrpSpPr>
        <p:grpSpPr>
          <a:xfrm>
            <a:off x="4413342" y="1165583"/>
            <a:ext cx="4393600" cy="1738373"/>
            <a:chOff x="-944203" y="2897099"/>
            <a:chExt cx="4393600" cy="173837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AA1BC3E-041C-A44F-8BC9-CD2FC12A8768}"/>
                </a:ext>
              </a:extLst>
            </p:cNvPr>
            <p:cNvSpPr/>
            <p:nvPr/>
          </p:nvSpPr>
          <p:spPr>
            <a:xfrm>
              <a:off x="-944203" y="2897099"/>
              <a:ext cx="4393600" cy="17383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A384E82-119F-E04A-952E-3F7A01B5D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18625" y="3209833"/>
              <a:ext cx="3942443" cy="111290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77A3021-9CAD-784E-969E-A1D29A688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526" y="4062411"/>
            <a:ext cx="4175837" cy="351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26CFD-3E70-9B44-A78D-FF86B0AC4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4966" y="4063197"/>
            <a:ext cx="4736592" cy="3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4FC3C-D460-3146-BEA6-FD7AFB8D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971"/>
            <a:ext cx="8229600" cy="562647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Correlations with nearby points: Gaussian processes (GPs)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AF3C6-4BEF-8C43-97EE-8EA06270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66919"/>
            <a:ext cx="3694545" cy="3140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F516A-373E-9F48-BBB2-2C16F91FBD59}"/>
              </a:ext>
            </a:extLst>
          </p:cNvPr>
          <p:cNvSpPr txBox="1"/>
          <p:nvPr/>
        </p:nvSpPr>
        <p:spPr>
          <a:xfrm>
            <a:off x="5944933" y="4647701"/>
            <a:ext cx="2951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J. Melendez et al., PRC (2019)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BA938F-69C7-B94F-98D1-755AD29559A3}"/>
              </a:ext>
            </a:extLst>
          </p:cNvPr>
          <p:cNvGrpSpPr/>
          <p:nvPr/>
        </p:nvGrpSpPr>
        <p:grpSpPr>
          <a:xfrm>
            <a:off x="4837043" y="1295506"/>
            <a:ext cx="3737114" cy="3391288"/>
            <a:chOff x="4837043" y="1295506"/>
            <a:chExt cx="3737114" cy="33912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42016A5-BFE1-CF4D-9343-C2E75FF5E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7043" y="1541390"/>
              <a:ext cx="3737114" cy="31454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EE493E-B1A8-4A48-9E20-EAC9AEA5B9B4}"/>
                </a:ext>
              </a:extLst>
            </p:cNvPr>
            <p:cNvSpPr txBox="1"/>
            <p:nvPr/>
          </p:nvSpPr>
          <p:spPr>
            <a:xfrm>
              <a:off x="6849697" y="1295506"/>
              <a:ext cx="1439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Interpolation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DCF24-795F-B04C-B767-16DB5C3522BA}"/>
                </a:ext>
              </a:extLst>
            </p:cNvPr>
            <p:cNvSpPr txBox="1"/>
            <p:nvPr/>
          </p:nvSpPr>
          <p:spPr>
            <a:xfrm>
              <a:off x="6911725" y="3318249"/>
              <a:ext cx="1215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Regression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8A51F0C-66CB-2344-B6EE-57065037AE6F}"/>
              </a:ext>
            </a:extLst>
          </p:cNvPr>
          <p:cNvSpPr txBox="1"/>
          <p:nvPr/>
        </p:nvSpPr>
        <p:spPr>
          <a:xfrm>
            <a:off x="223912" y="714448"/>
            <a:ext cx="860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a correlated Gaussian with two points x and y, where -1 ≤ </a:t>
            </a:r>
            <a:r>
              <a:rPr lang="en-US" dirty="0" err="1"/>
              <a:t>ρ</a:t>
            </a:r>
            <a:r>
              <a:rPr lang="en-US" dirty="0"/>
              <a:t> ≤ 1 gives correlation.</a:t>
            </a:r>
            <a:br>
              <a:rPr lang="en-US" dirty="0"/>
            </a:br>
            <a:r>
              <a:rPr lang="en-US" dirty="0"/>
              <a:t>Now imagine many points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all of which have a </a:t>
            </a:r>
            <a:r>
              <a:rPr lang="en-US" dirty="0" err="1"/>
              <a:t>ρ</a:t>
            </a:r>
            <a:r>
              <a:rPr lang="en-US" baseline="-25000" dirty="0" err="1"/>
              <a:t>ij</a:t>
            </a:r>
            <a:r>
              <a:rPr lang="en-US" dirty="0"/>
              <a:t> correlation given by a function.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E8FD0-610B-2344-A633-C48F5C92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6FAD2-AC1D-7C48-9722-62E12BF1DDB2}"/>
              </a:ext>
            </a:extLst>
          </p:cNvPr>
          <p:cNvSpPr txBox="1"/>
          <p:nvPr/>
        </p:nvSpPr>
        <p:spPr>
          <a:xfrm>
            <a:off x="538480" y="4647701"/>
            <a:ext cx="389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Pointwise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s vs. GP with learned </a:t>
            </a:r>
            <a:r>
              <a:rPr lang="en-US" i="1" dirty="0"/>
              <a:t>c</a:t>
            </a:r>
            <a:r>
              <a:rPr lang="en-US" dirty="0"/>
              <a:t> and </a:t>
            </a:r>
            <a:r>
              <a:rPr lang="en-US" i="1" dirty="0"/>
              <a:t>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4A57E6-53F9-CA4C-9E1D-2960DBFEE8CE}"/>
              </a:ext>
            </a:extLst>
          </p:cNvPr>
          <p:cNvCxnSpPr/>
          <p:nvPr/>
        </p:nvCxnSpPr>
        <p:spPr>
          <a:xfrm>
            <a:off x="1578429" y="4767264"/>
            <a:ext cx="119742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217F4E-4F88-D942-B86D-089469A24872}"/>
              </a:ext>
            </a:extLst>
          </p:cNvPr>
          <p:cNvCxnSpPr>
            <a:cxnSpLocks/>
          </p:cNvCxnSpPr>
          <p:nvPr/>
        </p:nvCxnSpPr>
        <p:spPr>
          <a:xfrm>
            <a:off x="3690255" y="4767264"/>
            <a:ext cx="119742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78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4FAE4B-ACE8-CB4F-A8BF-DEEAF550E619}"/>
              </a:ext>
            </a:extLst>
          </p:cNvPr>
          <p:cNvSpPr txBox="1"/>
          <p:nvPr/>
        </p:nvSpPr>
        <p:spPr>
          <a:xfrm>
            <a:off x="660806" y="169736"/>
            <a:ext cx="8742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Correlated</a:t>
            </a:r>
            <a:r>
              <a:rPr lang="en-US" sz="2400" b="1" dirty="0">
                <a:solidFill>
                  <a:srgbClr val="FF0000"/>
                </a:solidFill>
              </a:rPr>
              <a:t> theory errors for infinite matter </a:t>
            </a:r>
            <a:r>
              <a:rPr lang="en-US" sz="1600" b="1" dirty="0">
                <a:solidFill>
                  <a:srgbClr val="FF0000"/>
                </a:solidFill>
              </a:rPr>
              <a:t>(arXiv:2004.07232, 2004.07805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1E412-663B-314A-B77B-A1803148C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6" y="937937"/>
            <a:ext cx="2700867" cy="258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348E2-40FE-2949-AD74-BA315D60F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8" y="789623"/>
            <a:ext cx="5034859" cy="3278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E4758-4D23-2543-840B-336AB4068ECE}"/>
              </a:ext>
            </a:extLst>
          </p:cNvPr>
          <p:cNvSpPr txBox="1"/>
          <p:nvPr/>
        </p:nvSpPr>
        <p:spPr>
          <a:xfrm>
            <a:off x="999065" y="4033350"/>
            <a:ext cx="714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What are the constraints on the infinite matter equation of state from microscopic calculations, accounting for correlations?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1F276-9E57-9E49-93A3-87AD57DEFDA2}"/>
              </a:ext>
            </a:extLst>
          </p:cNvPr>
          <p:cNvSpPr txBox="1"/>
          <p:nvPr/>
        </p:nvSpPr>
        <p:spPr>
          <a:xfrm>
            <a:off x="6289552" y="351981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Neutron star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94656-0A65-FF4A-907A-0D493E532C16}"/>
              </a:ext>
            </a:extLst>
          </p:cNvPr>
          <p:cNvSpPr txBox="1"/>
          <p:nvPr/>
        </p:nvSpPr>
        <p:spPr>
          <a:xfrm>
            <a:off x="312516" y="4649869"/>
            <a:ext cx="834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[Also see </a:t>
            </a:r>
            <a:r>
              <a:rPr lang="en-US" dirty="0" err="1"/>
              <a:t>Drischler</a:t>
            </a:r>
            <a:r>
              <a:rPr lang="en-US" dirty="0"/>
              <a:t> et al. (2017, 2019); Gandolfi et al. (2019), </a:t>
            </a:r>
            <a:r>
              <a:rPr lang="en-US" dirty="0" err="1"/>
              <a:t>Lonardoni</a:t>
            </a:r>
            <a:r>
              <a:rPr lang="en-US" dirty="0"/>
              <a:t> et al. (2019), …]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FD4D01-EB0F-404F-9941-59E534306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E4078-DF43-BC4F-ACD3-C3673D8B8C19}"/>
              </a:ext>
            </a:extLst>
          </p:cNvPr>
          <p:cNvSpPr txBox="1"/>
          <p:nvPr/>
        </p:nvSpPr>
        <p:spPr>
          <a:xfrm>
            <a:off x="5054983" y="556624"/>
            <a:ext cx="3843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See Christian </a:t>
            </a:r>
            <a:r>
              <a:rPr lang="en-US" sz="1400" dirty="0" err="1">
                <a:solidFill>
                  <a:srgbClr val="0070C0"/>
                </a:solidFill>
              </a:rPr>
              <a:t>Drischler</a:t>
            </a:r>
            <a:r>
              <a:rPr lang="en-US" sz="1400" dirty="0">
                <a:solidFill>
                  <a:srgbClr val="0070C0"/>
                </a:solidFill>
              </a:rPr>
              <a:t> S@INT talk (May 28, 2020) </a:t>
            </a:r>
          </a:p>
        </p:txBody>
      </p:sp>
    </p:spTree>
    <p:extLst>
      <p:ext uri="{BB962C8B-B14F-4D97-AF65-F5344CB8AC3E}">
        <p14:creationId xmlns:p14="http://schemas.microsoft.com/office/powerpoint/2010/main" val="21631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791-D3B3-654B-9243-D7221AD1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23" y="3014579"/>
            <a:ext cx="2491320" cy="198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A2683-FE17-E24C-A9CE-FA088461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7" y="175574"/>
            <a:ext cx="2573335" cy="27616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0D10E8F-43EA-D440-A260-A685CB914EBE}"/>
              </a:ext>
            </a:extLst>
          </p:cNvPr>
          <p:cNvGrpSpPr/>
          <p:nvPr/>
        </p:nvGrpSpPr>
        <p:grpSpPr>
          <a:xfrm rot="5400000">
            <a:off x="6071434" y="-184686"/>
            <a:ext cx="3331511" cy="2912265"/>
            <a:chOff x="1828800" y="725447"/>
            <a:chExt cx="3331511" cy="29122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AEBF00-87B5-924D-A341-18834CD9F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2492829" y="970231"/>
              <a:ext cx="2573335" cy="27616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B9FF6C-A5CD-1249-8A6D-3B80C4B2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725447"/>
              <a:ext cx="3291840" cy="203682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E94D1-6E72-214B-899C-10D86F74FCFD}"/>
              </a:ext>
            </a:extLst>
          </p:cNvPr>
          <p:cNvGrpSpPr/>
          <p:nvPr/>
        </p:nvGrpSpPr>
        <p:grpSpPr>
          <a:xfrm rot="5400000">
            <a:off x="5708121" y="-133644"/>
            <a:ext cx="3931920" cy="2838241"/>
            <a:chOff x="601729" y="945712"/>
            <a:chExt cx="3931920" cy="28382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BC70CD-6F54-1B49-AECE-B5FA99469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1533303" y="1116472"/>
              <a:ext cx="2573335" cy="27616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19AA7A-5D47-3F43-AF4B-F1338B085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729" y="945712"/>
              <a:ext cx="3931920" cy="1945893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4F0DBD3-C5A3-F74D-A8E2-1A16B652C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0A0E39-FB3A-304E-8708-6C61122C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24" y="1711569"/>
            <a:ext cx="2817307" cy="2817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AEAE9-83C9-2F43-8293-2D10B83DCA1C}"/>
              </a:ext>
            </a:extLst>
          </p:cNvPr>
          <p:cNvSpPr txBox="1"/>
          <p:nvPr/>
        </p:nvSpPr>
        <p:spPr>
          <a:xfrm>
            <a:off x="1657323" y="525168"/>
            <a:ext cx="709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Drischler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Jordan Melendez,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rjf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Daniel Phillips (arXiv:2004.07805)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ED626-08F2-9F44-8FEA-55D17636B617}"/>
              </a:ext>
            </a:extLst>
          </p:cNvPr>
          <p:cNvSpPr txBox="1"/>
          <p:nvPr/>
        </p:nvSpPr>
        <p:spPr>
          <a:xfrm>
            <a:off x="298243" y="943460"/>
            <a:ext cx="831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potential: </a:t>
            </a:r>
            <a:r>
              <a:rPr lang="en-US" dirty="0" err="1"/>
              <a:t>Entem-Machleidt-Nosyk</a:t>
            </a:r>
            <a:r>
              <a:rPr lang="en-US" dirty="0"/>
              <a:t> (450/500 MeV) with 3N LECs fitted to saturation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D8B82-0BDC-FB45-849F-02EBCA802BA7}"/>
              </a:ext>
            </a:extLst>
          </p:cNvPr>
          <p:cNvSpPr txBox="1"/>
          <p:nvPr/>
        </p:nvSpPr>
        <p:spPr>
          <a:xfrm>
            <a:off x="298243" y="1430216"/>
            <a:ext cx="6085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3464" indent="-283464">
              <a:buFont typeface="+mj-lt"/>
              <a:buAutoNum type="arabicPeriod"/>
            </a:pPr>
            <a:r>
              <a:rPr lang="en-US" dirty="0"/>
              <a:t>Apply many-body perturbation theory at each order in </a:t>
            </a:r>
            <a:r>
              <a:rPr lang="en-US" dirty="0" err="1"/>
              <a:t>χEFT</a:t>
            </a:r>
            <a:r>
              <a:rPr lang="en-US" dirty="0"/>
              <a:t>.</a:t>
            </a:r>
          </a:p>
          <a:p>
            <a:pPr marL="283464" indent="-283464">
              <a:buFont typeface="+mj-lt"/>
              <a:buAutoNum type="arabicPeriod"/>
            </a:pPr>
            <a:r>
              <a:rPr lang="en-US" dirty="0"/>
              <a:t>Learn hyperparameters for GPs from coefficient functions.</a:t>
            </a:r>
          </a:p>
          <a:p>
            <a:pPr marL="283464" indent="-283464">
              <a:buFont typeface="+mj-lt"/>
              <a:buAutoNum type="arabicPeriod"/>
            </a:pPr>
            <a:r>
              <a:rPr lang="en-US" dirty="0"/>
              <a:t>Propagate uncertainties for derivative quantities (with GPs).</a:t>
            </a:r>
          </a:p>
          <a:p>
            <a:pPr marL="283464" indent="-283464">
              <a:buFont typeface="+mj-lt"/>
              <a:buAutoNum type="arabicPeriod"/>
            </a:pPr>
            <a:r>
              <a:rPr lang="en-US" dirty="0"/>
              <a:t>Model checking tests how well the GP model works.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89E41-FF6E-6A40-94E3-41A00CCF3FD5}"/>
              </a:ext>
            </a:extLst>
          </p:cNvPr>
          <p:cNvSpPr txBox="1"/>
          <p:nvPr/>
        </p:nvSpPr>
        <p:spPr>
          <a:xfrm>
            <a:off x="6867289" y="4487063"/>
            <a:ext cx="1885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posteriors for breakdown 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B7C52-EF02-E54A-916B-875A5DB6095A}"/>
              </a:ext>
            </a:extLst>
          </p:cNvPr>
          <p:cNvSpPr txBox="1"/>
          <p:nvPr/>
        </p:nvSpPr>
        <p:spPr>
          <a:xfrm>
            <a:off x="2049047" y="125048"/>
            <a:ext cx="5684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Correlated</a:t>
            </a:r>
            <a:r>
              <a:rPr lang="en-US" sz="2400" b="1" dirty="0">
                <a:solidFill>
                  <a:srgbClr val="FF0000"/>
                </a:solidFill>
              </a:rPr>
              <a:t> theory errors for infinite matter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A6538-C7EC-2F4D-A1A5-E1EEC6F38013}"/>
              </a:ext>
            </a:extLst>
          </p:cNvPr>
          <p:cNvSpPr txBox="1"/>
          <p:nvPr/>
        </p:nvSpPr>
        <p:spPr>
          <a:xfrm>
            <a:off x="1910500" y="4769777"/>
            <a:ext cx="2863666" cy="33855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See Melendez et al., PRC (2019)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0013C-2E11-4143-B375-8CF4B1FB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22A329-D295-7045-AC76-AD203BF22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00" y="2571750"/>
            <a:ext cx="5150057" cy="22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4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8466D1-36E9-CF47-B0C8-E6AB8A2FE196}"/>
              </a:ext>
            </a:extLst>
          </p:cNvPr>
          <p:cNvSpPr txBox="1"/>
          <p:nvPr/>
        </p:nvSpPr>
        <p:spPr>
          <a:xfrm>
            <a:off x="3197530" y="1696171"/>
            <a:ext cx="2477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Correlated GP treatment gives better estimates for truncation errors and clean propagation of uncertainties to derived quantities.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AF59B-C08F-5145-89B0-D7E074E2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25" y="198034"/>
            <a:ext cx="3274041" cy="4814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FAE4B-ACE8-CB4F-A8BF-DEEAF550E619}"/>
              </a:ext>
            </a:extLst>
          </p:cNvPr>
          <p:cNvSpPr txBox="1"/>
          <p:nvPr/>
        </p:nvSpPr>
        <p:spPr>
          <a:xfrm>
            <a:off x="140949" y="84945"/>
            <a:ext cx="572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Correlated theory errors for EOS properties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9D570-D561-FE44-ADAD-073DE754A5D6}"/>
              </a:ext>
            </a:extLst>
          </p:cNvPr>
          <p:cNvSpPr txBox="1"/>
          <p:nvPr/>
        </p:nvSpPr>
        <p:spPr>
          <a:xfrm>
            <a:off x="3356741" y="569800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Drischler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al.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(arXiv:2004.07232)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596C5-52D0-7D42-A3AF-7972DB1AC544}"/>
              </a:ext>
            </a:extLst>
          </p:cNvPr>
          <p:cNvSpPr txBox="1"/>
          <p:nvPr/>
        </p:nvSpPr>
        <p:spPr>
          <a:xfrm>
            <a:off x="6168759" y="666575"/>
            <a:ext cx="1295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 0.17 ± 0.01 fm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F141-3852-9940-B701-E21ACF2C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0A90F-B514-4E40-BE1B-3C3B3ADC55FC}"/>
              </a:ext>
            </a:extLst>
          </p:cNvPr>
          <p:cNvSpPr txBox="1"/>
          <p:nvPr/>
        </p:nvSpPr>
        <p:spPr>
          <a:xfrm>
            <a:off x="3197530" y="4051884"/>
            <a:ext cx="26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also comparisons to GW and NICER posteriors!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44B5A-F80B-A14C-BA51-6CBA38F81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0" y="540962"/>
            <a:ext cx="2477390" cy="451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0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DF80F-FBDB-E541-9151-24C2CDE88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7DFB5-F9A4-C14D-BF31-DE4C8916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44" y="383886"/>
            <a:ext cx="8046720" cy="4491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6428D-506B-8C47-B899-B6FDD1C71795}"/>
              </a:ext>
            </a:extLst>
          </p:cNvPr>
          <p:cNvSpPr/>
          <p:nvPr/>
        </p:nvSpPr>
        <p:spPr>
          <a:xfrm>
            <a:off x="421436" y="14554"/>
            <a:ext cx="4737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Slide 17 from </a:t>
            </a:r>
            <a:r>
              <a:rPr lang="en-US" b="1" dirty="0" err="1">
                <a:solidFill>
                  <a:srgbClr val="FF0000"/>
                </a:solidFill>
              </a:rPr>
              <a:t>Gaute</a:t>
            </a:r>
            <a:r>
              <a:rPr lang="en-US" b="1" dirty="0">
                <a:solidFill>
                  <a:srgbClr val="FF0000"/>
                </a:solidFill>
              </a:rPr>
              <a:t> Hagen’s talk on 17-Jul-2020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1C8F9-847E-E944-B93D-4E37DC43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96" y="3517249"/>
            <a:ext cx="4229100" cy="1422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77D2C59-6E4B-054E-BD65-E7A55BFF2BD7}"/>
              </a:ext>
            </a:extLst>
          </p:cNvPr>
          <p:cNvGrpSpPr/>
          <p:nvPr/>
        </p:nvGrpSpPr>
        <p:grpSpPr>
          <a:xfrm>
            <a:off x="200203" y="1022211"/>
            <a:ext cx="3320144" cy="1280160"/>
            <a:chOff x="5796331" y="3503107"/>
            <a:chExt cx="3320144" cy="128016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6DE978-1D58-2244-A2D9-D7F8A9087F95}"/>
                </a:ext>
              </a:extLst>
            </p:cNvPr>
            <p:cNvSpPr/>
            <p:nvPr/>
          </p:nvSpPr>
          <p:spPr>
            <a:xfrm>
              <a:off x="5823857" y="3503107"/>
              <a:ext cx="3158513" cy="1280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FEFC18-1AB4-DB4A-BEFE-B652F028F373}"/>
                </a:ext>
              </a:extLst>
            </p:cNvPr>
            <p:cNvSpPr txBox="1"/>
            <p:nvPr/>
          </p:nvSpPr>
          <p:spPr>
            <a:xfrm>
              <a:off x="5796331" y="3550065"/>
              <a:ext cx="33201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Treat as Bayesian model mixing? </a:t>
              </a:r>
              <a:r>
                <a:rPr lang="en-US" dirty="0"/>
                <a:t>Rather than model </a:t>
              </a:r>
              <a:r>
                <a:rPr lang="en-US" i="1" dirty="0"/>
                <a:t>selection, </a:t>
              </a:r>
              <a:r>
                <a:rPr lang="en-US" dirty="0"/>
                <a:t>combine the predictions of all. Use RG invariance to model </a:t>
              </a:r>
              <a:r>
                <a:rPr lang="en-US" dirty="0" err="1"/>
                <a:t>δ</a:t>
              </a:r>
              <a:r>
                <a:rPr lang="en-US" b="1" i="1" dirty="0" err="1"/>
                <a:t>y</a:t>
              </a:r>
              <a:r>
                <a:rPr lang="en-US" b="1" baseline="-25000" dirty="0" err="1"/>
                <a:t>th</a:t>
              </a:r>
              <a:r>
                <a:rPr lang="en-US" dirty="0"/>
                <a:t>?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64CE6D-E750-AB4D-A079-DF279C19058F}"/>
              </a:ext>
            </a:extLst>
          </p:cNvPr>
          <p:cNvGrpSpPr/>
          <p:nvPr/>
        </p:nvGrpSpPr>
        <p:grpSpPr>
          <a:xfrm>
            <a:off x="200202" y="3659489"/>
            <a:ext cx="3588027" cy="1280160"/>
            <a:chOff x="5796330" y="3503107"/>
            <a:chExt cx="3588027" cy="1280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69BE16-2314-7245-96FA-9746B58FA1CD}"/>
                </a:ext>
              </a:extLst>
            </p:cNvPr>
            <p:cNvSpPr/>
            <p:nvPr/>
          </p:nvSpPr>
          <p:spPr>
            <a:xfrm>
              <a:off x="5823856" y="3503107"/>
              <a:ext cx="3474720" cy="1280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74E044-F884-D04F-891D-7E5127262813}"/>
                </a:ext>
              </a:extLst>
            </p:cNvPr>
            <p:cNvSpPr txBox="1"/>
            <p:nvPr/>
          </p:nvSpPr>
          <p:spPr>
            <a:xfrm>
              <a:off x="5796330" y="3550065"/>
              <a:ext cx="35880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Implied model for discrepancy </a:t>
              </a:r>
              <a:r>
                <a:rPr lang="en-US" dirty="0" err="1"/>
                <a:t>δ</a:t>
              </a:r>
              <a:r>
                <a:rPr lang="en-US" b="1" i="1" dirty="0" err="1"/>
                <a:t>y</a:t>
              </a:r>
              <a:r>
                <a:rPr lang="en-US" b="1" baseline="-25000" dirty="0" err="1"/>
                <a:t>th</a:t>
              </a:r>
              <a:r>
                <a:rPr lang="en-US" b="1" dirty="0"/>
                <a:t>: </a:t>
              </a:r>
              <a:r>
                <a:rPr lang="en-US" dirty="0"/>
                <a:t>contact term plus independent Gaussian noise with same </a:t>
              </a:r>
              <a:r>
                <a:rPr lang="en-US" dirty="0" err="1"/>
                <a:t>σ</a:t>
              </a:r>
              <a:r>
                <a:rPr lang="en-US" dirty="0"/>
                <a:t>, </a:t>
              </a:r>
              <a:br>
                <a:rPr lang="en-US" dirty="0"/>
              </a:br>
              <a:r>
                <a:rPr lang="en-US" dirty="0"/>
                <a:t>correlated through [</a:t>
              </a:r>
              <a:r>
                <a:rPr lang="en-US" i="1" dirty="0"/>
                <a:t>M</a:t>
              </a:r>
              <a:r>
                <a:rPr lang="en-US" i="1" baseline="30000" dirty="0"/>
                <a:t>0ν</a:t>
              </a:r>
              <a:r>
                <a:rPr lang="en-US" dirty="0"/>
                <a:t>]</a:t>
              </a:r>
              <a:r>
                <a:rPr lang="en-US" baseline="-25000" dirty="0"/>
                <a:t>a</a:t>
              </a:r>
              <a:r>
                <a:rPr lang="en-US" dirty="0"/>
                <a:t>. 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A9261E-0302-5042-98A7-E7F417D27616}"/>
              </a:ext>
            </a:extLst>
          </p:cNvPr>
          <p:cNvGrpSpPr/>
          <p:nvPr/>
        </p:nvGrpSpPr>
        <p:grpSpPr>
          <a:xfrm>
            <a:off x="5568398" y="186244"/>
            <a:ext cx="3566160" cy="1280160"/>
            <a:chOff x="5796330" y="3503107"/>
            <a:chExt cx="3566160" cy="12801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FFD505-CA96-8140-B5E9-ECB93094FA50}"/>
                </a:ext>
              </a:extLst>
            </p:cNvPr>
            <p:cNvSpPr/>
            <p:nvPr/>
          </p:nvSpPr>
          <p:spPr>
            <a:xfrm>
              <a:off x="5823856" y="3503107"/>
              <a:ext cx="3474720" cy="1280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821D8B-57DC-1744-807C-0349EC230C94}"/>
                </a:ext>
              </a:extLst>
            </p:cNvPr>
            <p:cNvSpPr txBox="1"/>
            <p:nvPr/>
          </p:nvSpPr>
          <p:spPr>
            <a:xfrm>
              <a:off x="5796330" y="3550065"/>
              <a:ext cx="35661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Experience from SRG running: </a:t>
              </a:r>
              <a:r>
                <a:rPr lang="en-US" dirty="0"/>
                <a:t>soft potentials </a:t>
              </a:r>
              <a:r>
                <a:rPr lang="en-US" dirty="0">
                  <a:sym typeface="Wingdings" pitchFamily="2" charset="2"/>
                </a:rPr>
                <a:t></a:t>
              </a:r>
              <a:r>
                <a:rPr lang="en-US" dirty="0"/>
                <a:t> factorization works very well </a:t>
              </a:r>
              <a:r>
                <a:rPr lang="en-US" dirty="0">
                  <a:sym typeface="Wingdings" pitchFamily="2" charset="2"/>
                </a:rPr>
                <a:t> matrix element  ≈ scale independent  ≈ 0 eigenvalue (?)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5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535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Recap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EFT theory </a:t>
            </a:r>
            <a:r>
              <a:rPr lang="en-US" i="1" dirty="0"/>
              <a:t>discrepancy model </a:t>
            </a:r>
            <a:r>
              <a:rPr lang="en-US" dirty="0"/>
              <a:t>from the convergence pattern and naturalness </a:t>
            </a:r>
            <a:r>
              <a:rPr lang="en-US" i="1" dirty="0"/>
              <a:t>priors</a:t>
            </a:r>
            <a:r>
              <a:rPr lang="en-US" dirty="0"/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checking </a:t>
            </a:r>
            <a:r>
              <a:rPr lang="en-US" dirty="0">
                <a:solidFill>
                  <a:srgbClr val="0070C0"/>
                </a:solidFill>
              </a:rPr>
              <a:t>is an essential part of Bayesian UQ.</a:t>
            </a:r>
            <a:endParaRPr lang="en-US" i="1" dirty="0"/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Correlations</a:t>
            </a:r>
            <a:r>
              <a:rPr lang="en-US" dirty="0"/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Bayesian: </a:t>
            </a:r>
            <a:r>
              <a:rPr lang="en-US" i="1" dirty="0">
                <a:solidFill>
                  <a:srgbClr val="0070C0"/>
                </a:solidFill>
              </a:rPr>
              <a:t>sample</a:t>
            </a:r>
            <a:r>
              <a:rPr lang="en-US" dirty="0">
                <a:solidFill>
                  <a:srgbClr val="0070C0"/>
                </a:solidFill>
              </a:rPr>
              <a:t> for parameter estimation and the propagation of uncertainties; use </a:t>
            </a:r>
            <a:r>
              <a:rPr lang="en-US" i="1" dirty="0">
                <a:solidFill>
                  <a:srgbClr val="0070C0"/>
                </a:solidFill>
              </a:rPr>
              <a:t>emulators</a:t>
            </a:r>
            <a:r>
              <a:rPr lang="en-US" dirty="0">
                <a:solidFill>
                  <a:srgbClr val="0070C0"/>
                </a:solidFill>
              </a:rPr>
              <a:t> (like EC)!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priors and truncation errors minimizes overfitting and dependence on how much data is used; posteriors can be used for diagnostics.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mixing </a:t>
            </a:r>
            <a:r>
              <a:rPr lang="en-US" dirty="0">
                <a:solidFill>
                  <a:srgbClr val="0070C0"/>
                </a:solidFill>
              </a:rPr>
              <a:t>is a frontier. Can we use RG invariance?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6897E1-2E4C-1647-9DE3-01F2600FDB31}"/>
              </a:ext>
            </a:extLst>
          </p:cNvPr>
          <p:cNvSpPr/>
          <p:nvPr/>
        </p:nvSpPr>
        <p:spPr>
          <a:xfrm>
            <a:off x="5963832" y="2501208"/>
            <a:ext cx="2978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https://buqeye.github.io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81E1C-CCA1-E84B-A10A-D6C09D3F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01" y="416771"/>
            <a:ext cx="2022235" cy="19966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DBE2E5-466A-CC46-8671-4F7774599A97}"/>
              </a:ext>
            </a:extLst>
          </p:cNvPr>
          <p:cNvSpPr/>
          <p:nvPr/>
        </p:nvSpPr>
        <p:spPr>
          <a:xfrm>
            <a:off x="6003588" y="2909825"/>
            <a:ext cx="2978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Papers and software (including </a:t>
            </a:r>
            <a:r>
              <a:rPr lang="en-US" sz="1600" dirty="0" err="1">
                <a:solidFill>
                  <a:srgbClr val="FF0000"/>
                </a:solidFill>
              </a:rPr>
              <a:t>Jupyter</a:t>
            </a:r>
            <a:r>
              <a:rPr lang="en-US" sz="1600" dirty="0">
                <a:solidFill>
                  <a:srgbClr val="FF0000"/>
                </a:solidFill>
              </a:rPr>
              <a:t> notebook for figures)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E1D70B-DC9E-A64F-8318-3F6FD0F076F2}"/>
              </a:ext>
            </a:extLst>
          </p:cNvPr>
          <p:cNvGrpSpPr/>
          <p:nvPr/>
        </p:nvGrpSpPr>
        <p:grpSpPr>
          <a:xfrm>
            <a:off x="5823857" y="3503107"/>
            <a:ext cx="3329194" cy="1549539"/>
            <a:chOff x="5823857" y="3503107"/>
            <a:chExt cx="3329194" cy="15495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60A717-9EDE-3647-BF47-30A6DB72F3EE}"/>
                </a:ext>
              </a:extLst>
            </p:cNvPr>
            <p:cNvSpPr/>
            <p:nvPr/>
          </p:nvSpPr>
          <p:spPr>
            <a:xfrm>
              <a:off x="5823857" y="3503107"/>
              <a:ext cx="3158513" cy="15495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98A02A-6E93-AC43-B605-BB0FF126BB64}"/>
                </a:ext>
              </a:extLst>
            </p:cNvPr>
            <p:cNvSpPr txBox="1"/>
            <p:nvPr/>
          </p:nvSpPr>
          <p:spPr>
            <a:xfrm>
              <a:off x="5832907" y="3550065"/>
              <a:ext cx="33201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New and </a:t>
              </a:r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coming soon</a:t>
              </a:r>
              <a:r>
                <a:rPr lang="en-US" b="1" dirty="0"/>
                <a:t>: </a:t>
              </a:r>
              <a:r>
                <a:rPr lang="en-US" dirty="0"/>
                <a:t>experimental design; EC for scattering; 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constraints on 3BF LECs; analysis of NN forces; exploiting correlations in nuclei. 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F2E6047-C343-F741-A409-09B243657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E7BF-AEE9-4841-9364-B009BDC10FBC}"/>
              </a:ext>
            </a:extLst>
          </p:cNvPr>
          <p:cNvSpPr txBox="1"/>
          <p:nvPr/>
        </p:nvSpPr>
        <p:spPr>
          <a:xfrm>
            <a:off x="2725982" y="914400"/>
            <a:ext cx="3692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Extra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600E0-E41E-694C-96AC-11D18872D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grees_of_freedom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50" y="577002"/>
            <a:ext cx="3498415" cy="4509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4303" y="25062"/>
            <a:ext cx="777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Summary: ingredients of EFTs that invite Bayesian statistics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5938" y="586843"/>
            <a:ext cx="3498414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Choice</a:t>
            </a:r>
            <a:r>
              <a:rPr lang="en-US" dirty="0"/>
              <a:t> of degrees of freedom and organization (“power counting”)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Well-defined order-by-order construction used to predict observables ⇒ </a:t>
            </a:r>
            <a:r>
              <a:rPr lang="en-US" i="1" dirty="0">
                <a:solidFill>
                  <a:srgbClr val="FF0000"/>
                </a:solidFill>
              </a:rPr>
              <a:t>truncation error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Short distance physics is encoded in low-energy constants (LECs) that need to be </a:t>
            </a:r>
            <a:r>
              <a:rPr lang="en-US" i="1" dirty="0">
                <a:solidFill>
                  <a:srgbClr val="FF0000"/>
                </a:solidFill>
              </a:rPr>
              <a:t>fitted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Expectation</a:t>
            </a:r>
            <a:r>
              <a:rPr lang="en-US" dirty="0"/>
              <a:t> is that observables improve as powers of a small parameter (e.g., ratios of scales) that may not be well determined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Need to </a:t>
            </a:r>
            <a:r>
              <a:rPr lang="en-US" i="1" dirty="0">
                <a:solidFill>
                  <a:srgbClr val="FF0000"/>
                </a:solidFill>
              </a:rPr>
              <a:t>validate</a:t>
            </a:r>
            <a:r>
              <a:rPr lang="en-US" dirty="0"/>
              <a:t> the EFT and provide robust theory error bars</a:t>
            </a:r>
          </a:p>
          <a:p>
            <a:pPr>
              <a:spcAft>
                <a:spcPts val="900"/>
              </a:spcAft>
            </a:pP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772089E-6466-4C4C-BE43-09E51FEE3825}"/>
              </a:ext>
            </a:extLst>
          </p:cNvPr>
          <p:cNvSpPr/>
          <p:nvPr/>
        </p:nvSpPr>
        <p:spPr>
          <a:xfrm>
            <a:off x="1374799" y="1861012"/>
            <a:ext cx="2718262" cy="71073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FDB9ED-ACB2-5E4D-A097-402C9E0A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0" y="859326"/>
            <a:ext cx="3568700" cy="1879600"/>
          </a:xfrm>
          <a:prstGeom prst="rect">
            <a:avLst/>
          </a:prstGeom>
          <a:solidFill>
            <a:srgbClr val="FFEEEE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C0C3E-B35A-BC49-B713-B20A8A96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260" y="2839042"/>
            <a:ext cx="3594100" cy="1841500"/>
          </a:xfrm>
          <a:prstGeom prst="rect">
            <a:avLst/>
          </a:prstGeom>
          <a:solidFill>
            <a:srgbClr val="FFEEEE"/>
          </a:solidFill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CD12CDC-BCEA-CD49-B73B-504918B902C6}"/>
              </a:ext>
            </a:extLst>
          </p:cNvPr>
          <p:cNvSpPr/>
          <p:nvPr/>
        </p:nvSpPr>
        <p:spPr>
          <a:xfrm>
            <a:off x="253218" y="517871"/>
            <a:ext cx="4557933" cy="45016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6018A-9A2A-804D-B26C-34CCFBF7C824}"/>
              </a:ext>
            </a:extLst>
          </p:cNvPr>
          <p:cNvSpPr txBox="1"/>
          <p:nvPr/>
        </p:nvSpPr>
        <p:spPr>
          <a:xfrm>
            <a:off x="548640" y="703389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approach: (almost) </a:t>
            </a:r>
            <a:r>
              <a:rPr lang="en-US" i="1" dirty="0"/>
              <a:t>everything</a:t>
            </a:r>
            <a:r>
              <a:rPr lang="en-US" dirty="0"/>
              <a:t> is a probability density function (pdf)!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12F9C-5863-B043-9CE5-3D89E72FD580}"/>
              </a:ext>
            </a:extLst>
          </p:cNvPr>
          <p:cNvSpPr txBox="1"/>
          <p:nvPr/>
        </p:nvSpPr>
        <p:spPr>
          <a:xfrm>
            <a:off x="655709" y="4302463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rules of probability to manipulate.</a:t>
            </a:r>
          </a:p>
          <a:p>
            <a:r>
              <a:rPr lang="en-US" dirty="0"/>
              <a:t>Marginalize over nuisance parameters.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397751-0E04-724E-8668-37F0FF534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09" y="1447902"/>
            <a:ext cx="3937000" cy="264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2893C-F8EC-D746-938C-71500463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BD59B8-CBD1-C644-A77A-B24D16CB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1" y="2103120"/>
            <a:ext cx="4133087" cy="2882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FE475D-832A-A848-8C1B-0B178978F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2103120"/>
            <a:ext cx="4116350" cy="2926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89A65F-9EC5-D845-88A6-09E873498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80" y="2103120"/>
            <a:ext cx="4114800" cy="2924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78E49-AAD9-1743-BF9B-155AF98CE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880" y="2103120"/>
            <a:ext cx="4116350" cy="2926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698E73-1B56-0A4A-9717-BFD8D4AF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342" y="208364"/>
            <a:ext cx="7220415" cy="59424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State of knowledge as probability distributions (pdfs)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72272-46DC-7045-AB14-0C3CD39EFA3F}"/>
              </a:ext>
            </a:extLst>
          </p:cNvPr>
          <p:cNvSpPr txBox="1"/>
          <p:nvPr/>
        </p:nvSpPr>
        <p:spPr>
          <a:xfrm>
            <a:off x="439838" y="833377"/>
            <a:ext cx="850809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</a:t>
            </a:r>
            <a:r>
              <a:rPr lang="en-US" sz="2000" dirty="0"/>
              <a:t>(A, B | C) “joint probability (density) of A and B given C” (</a:t>
            </a:r>
            <a:r>
              <a:rPr lang="en-US" sz="2000" i="1" dirty="0"/>
              <a:t>contingent</a:t>
            </a:r>
            <a:r>
              <a:rPr lang="en-US" sz="2000" dirty="0"/>
              <a:t> on C)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A, B, C can be observables, parameters, uncertainties, propositions, models, …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cf. quantum mechanics |</a:t>
            </a:r>
            <a:r>
              <a:rPr lang="en-US" sz="2000" dirty="0" err="1"/>
              <a:t>ψ</a:t>
            </a:r>
            <a:r>
              <a:rPr lang="en-US" sz="2000" dirty="0"/>
              <a:t>(x, y)|</a:t>
            </a:r>
            <a:r>
              <a:rPr lang="en-US" sz="2000" baseline="30000" dirty="0"/>
              <a:t>2  </a:t>
            </a:r>
            <a:r>
              <a:rPr lang="en-US" sz="2000" dirty="0"/>
              <a:t>or </a:t>
            </a:r>
            <a:r>
              <a:rPr lang="en-US" sz="2000" dirty="0">
                <a:solidFill>
                  <a:srgbClr val="FF0000"/>
                </a:solidFill>
              </a:rPr>
              <a:t>|</a:t>
            </a:r>
            <a:r>
              <a:rPr lang="en-US" sz="2000" dirty="0" err="1">
                <a:solidFill>
                  <a:srgbClr val="FF0000"/>
                </a:solidFill>
              </a:rPr>
              <a:t>ψ</a:t>
            </a:r>
            <a:r>
              <a:rPr lang="en-US" sz="2000" dirty="0">
                <a:solidFill>
                  <a:srgbClr val="FF0000"/>
                </a:solidFill>
              </a:rPr>
              <a:t>(x)|</a:t>
            </a:r>
            <a:r>
              <a:rPr lang="en-US" sz="2000" baseline="30000" dirty="0">
                <a:solidFill>
                  <a:srgbClr val="FF0000"/>
                </a:solidFill>
              </a:rPr>
              <a:t>2 </a:t>
            </a:r>
            <a:r>
              <a:rPr lang="en-US" sz="2000" dirty="0">
                <a:solidFill>
                  <a:srgbClr val="FF0000"/>
                </a:solidFill>
              </a:rPr>
              <a:t>= ∫ |</a:t>
            </a:r>
            <a:r>
              <a:rPr lang="en-US" sz="2000" dirty="0" err="1">
                <a:solidFill>
                  <a:srgbClr val="FF0000"/>
                </a:solidFill>
              </a:rPr>
              <a:t>ψ</a:t>
            </a:r>
            <a:r>
              <a:rPr lang="en-US" sz="2000" dirty="0">
                <a:solidFill>
                  <a:srgbClr val="FF0000"/>
                </a:solidFill>
              </a:rPr>
              <a:t>(x, y)|</a:t>
            </a:r>
            <a:r>
              <a:rPr lang="en-US" sz="2000" baseline="30000" dirty="0">
                <a:solidFill>
                  <a:srgbClr val="FF0000"/>
                </a:solidFill>
              </a:rPr>
              <a:t>2 </a:t>
            </a:r>
            <a:r>
              <a:rPr lang="en-US" sz="2000" dirty="0" err="1">
                <a:solidFill>
                  <a:srgbClr val="FF0000"/>
                </a:solidFill>
              </a:rPr>
              <a:t>dy</a:t>
            </a:r>
            <a:r>
              <a:rPr lang="en-US" sz="2000" dirty="0">
                <a:solidFill>
                  <a:srgbClr val="FF0000"/>
                </a:solidFill>
              </a:rPr>
              <a:t> (</a:t>
            </a:r>
            <a:r>
              <a:rPr lang="en-US" sz="2000" i="1" dirty="0">
                <a:solidFill>
                  <a:srgbClr val="FF0000"/>
                </a:solidFill>
              </a:rPr>
              <a:t>marginalization</a:t>
            </a:r>
            <a:r>
              <a:rPr lang="en-US" sz="2000" dirty="0">
                <a:solidFill>
                  <a:srgbClr val="FF0000"/>
                </a:solidFill>
              </a:rPr>
              <a:t>)</a:t>
            </a:r>
          </a:p>
          <a:p>
            <a:pPr marL="194310" indent="-19431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Bayesian confidence (credible) interval:</a:t>
            </a:r>
            <a:br>
              <a:rPr lang="en-US" sz="2000" dirty="0"/>
            </a:br>
            <a:r>
              <a:rPr lang="en-US" sz="2000" dirty="0"/>
              <a:t> </a:t>
            </a:r>
          </a:p>
          <a:p>
            <a:pPr>
              <a:spcAft>
                <a:spcPts val="300"/>
              </a:spcAft>
            </a:pPr>
            <a:r>
              <a:rPr lang="en-US" sz="2000" baseline="30000" dirty="0"/>
              <a:t> </a:t>
            </a: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59A305-3F9F-B644-968B-806E803F3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884" y="2173593"/>
            <a:ext cx="3606834" cy="3981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D06CD8-5E7E-A548-B5E1-BD98EF79DD64}"/>
              </a:ext>
            </a:extLst>
          </p:cNvPr>
          <p:cNvGrpSpPr/>
          <p:nvPr/>
        </p:nvGrpSpPr>
        <p:grpSpPr>
          <a:xfrm>
            <a:off x="256032" y="2754919"/>
            <a:ext cx="4043198" cy="2092881"/>
            <a:chOff x="256032" y="2754919"/>
            <a:chExt cx="4043198" cy="209288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80B19E5-55C3-1644-BDBB-C794EBBA4FD6}"/>
                </a:ext>
              </a:extLst>
            </p:cNvPr>
            <p:cNvSpPr/>
            <p:nvPr/>
          </p:nvSpPr>
          <p:spPr>
            <a:xfrm>
              <a:off x="256032" y="2754919"/>
              <a:ext cx="4043198" cy="20928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endParaRPr lang="en-US" dirty="0">
                <a:solidFill>
                  <a:srgbClr val="FF0000"/>
                </a:solidFill>
              </a:endParaRPr>
            </a:p>
            <a:p>
              <a:pPr algn="ctr">
                <a:spcAft>
                  <a:spcPts val="200"/>
                </a:spcAft>
              </a:pPr>
              <a:r>
                <a:rPr lang="en-US" dirty="0" err="1">
                  <a:solidFill>
                    <a:srgbClr val="FF0000"/>
                  </a:solidFill>
                </a:rPr>
                <a:t>Pr</a:t>
              </a:r>
              <a:r>
                <a:rPr lang="en-US" dirty="0">
                  <a:solidFill>
                    <a:srgbClr val="FF0000"/>
                  </a:solidFill>
                </a:rPr>
                <a:t>(</a:t>
              </a:r>
              <a:r>
                <a:rPr lang="en-US" b="1" dirty="0" err="1">
                  <a:solidFill>
                    <a:srgbClr val="FF0000"/>
                  </a:solidFill>
                </a:rPr>
                <a:t>θ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| </a:t>
              </a:r>
              <a:r>
                <a:rPr lang="en-US" b="1" dirty="0" err="1">
                  <a:solidFill>
                    <a:srgbClr val="FF0000"/>
                  </a:solidFill>
                </a:rPr>
                <a:t>y</a:t>
              </a:r>
              <a:r>
                <a:rPr lang="en-US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baseline="-25000" dirty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, </a:t>
              </a:r>
              <a:r>
                <a:rPr lang="en-US" dirty="0" err="1">
                  <a:solidFill>
                    <a:srgbClr val="FF0000"/>
                  </a:solidFill>
                </a:rPr>
                <a:t>Σ</a:t>
              </a:r>
              <a:r>
                <a:rPr lang="en-US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dirty="0">
                  <a:solidFill>
                    <a:srgbClr val="FF0000"/>
                  </a:solidFill>
                </a:rPr>
                <a:t> , </a:t>
              </a:r>
              <a:r>
                <a:rPr lang="en-US" dirty="0" err="1">
                  <a:solidFill>
                    <a:srgbClr val="FF0000"/>
                  </a:solidFill>
                </a:rPr>
                <a:t>Σ</a:t>
              </a:r>
              <a:r>
                <a:rPr lang="en-US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dirty="0">
                  <a:solidFill>
                    <a:srgbClr val="FF0000"/>
                  </a:solidFill>
                </a:rPr>
                <a:t> , I)</a:t>
              </a:r>
              <a:r>
                <a:rPr lang="en-US" dirty="0">
                  <a:solidFill>
                    <a:schemeClr val="tx1"/>
                  </a:solidFill>
                </a:rPr>
                <a:t> ⇒</a:t>
              </a:r>
            </a:p>
            <a:p>
              <a:pPr algn="ctr">
                <a:spcAft>
                  <a:spcPts val="200"/>
                </a:spcAft>
              </a:pPr>
              <a:r>
                <a:rPr lang="en-US" dirty="0">
                  <a:solidFill>
                    <a:schemeClr val="tx1"/>
                  </a:solidFill>
                </a:rPr>
                <a:t>pdf of model parameters </a:t>
              </a:r>
              <a:r>
                <a:rPr lang="en-US" b="1" dirty="0" err="1">
                  <a:solidFill>
                    <a:schemeClr val="tx1"/>
                  </a:solidFill>
                </a:rPr>
                <a:t>θ</a:t>
              </a:r>
              <a:r>
                <a:rPr lang="en-US" b="1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given data </a:t>
              </a:r>
              <a:r>
                <a:rPr lang="en-US" dirty="0" err="1">
                  <a:solidFill>
                    <a:schemeClr val="tx1"/>
                  </a:solidFill>
                </a:rPr>
                <a:t>y</a:t>
              </a:r>
              <a:r>
                <a:rPr lang="en-US" baseline="-25000" dirty="0" err="1">
                  <a:solidFill>
                    <a:schemeClr val="tx1"/>
                  </a:solidFill>
                </a:rPr>
                <a:t>exp</a:t>
              </a:r>
              <a:r>
                <a:rPr lang="en-US" baseline="-25000" dirty="0">
                  <a:solidFill>
                    <a:schemeClr val="tx1"/>
                  </a:solidFill>
                </a:rPr>
                <a:t> </a:t>
              </a:r>
              <a:r>
                <a:rPr lang="en-US" dirty="0">
                  <a:solidFill>
                    <a:schemeClr val="tx1"/>
                  </a:solidFill>
                </a:rPr>
                <a:t>and experiment/theory errors </a:t>
              </a:r>
              <a:r>
                <a:rPr lang="en-US" dirty="0" err="1">
                  <a:solidFill>
                    <a:schemeClr val="tx1"/>
                  </a:solidFill>
                </a:rPr>
                <a:t>Σ</a:t>
              </a:r>
              <a:r>
                <a:rPr lang="en-US" dirty="0">
                  <a:solidFill>
                    <a:schemeClr val="tx1"/>
                  </a:solidFill>
                </a:rPr>
                <a:t>, plus other information I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23C54F-FC47-DA4F-9246-56B24C76106D}"/>
                </a:ext>
              </a:extLst>
            </p:cNvPr>
            <p:cNvSpPr txBox="1"/>
            <p:nvPr/>
          </p:nvSpPr>
          <p:spPr>
            <a:xfrm>
              <a:off x="439838" y="2791073"/>
              <a:ext cx="351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Examples of pdfs for theory UQ: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8626-8310-0F4E-9445-5F029641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20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8F6A-7F6A-E145-8077-2A45F5602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516"/>
            <a:ext cx="8229600" cy="669339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Bayes’s</a:t>
            </a:r>
            <a:r>
              <a:rPr lang="en-US" sz="2400" b="1" dirty="0">
                <a:solidFill>
                  <a:srgbClr val="FF0000"/>
                </a:solidFill>
              </a:rPr>
              <a:t> Theorem: How to update knowledge in PDFs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CFD7D7-5946-C749-8DB9-3A38C12C4C9F}"/>
              </a:ext>
            </a:extLst>
          </p:cNvPr>
          <p:cNvGrpSpPr/>
          <p:nvPr/>
        </p:nvGrpSpPr>
        <p:grpSpPr>
          <a:xfrm>
            <a:off x="496956" y="1788594"/>
            <a:ext cx="3293010" cy="3256302"/>
            <a:chOff x="457200" y="1788594"/>
            <a:chExt cx="3293010" cy="3256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AD2CCD-E00D-4547-89AB-44EE8351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2194560"/>
              <a:ext cx="3180715" cy="285033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0932B4-CC1A-3C4B-97BB-E7DB903E55AE}"/>
                </a:ext>
              </a:extLst>
            </p:cNvPr>
            <p:cNvSpPr/>
            <p:nvPr/>
          </p:nvSpPr>
          <p:spPr>
            <a:xfrm>
              <a:off x="898019" y="1788594"/>
              <a:ext cx="28521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Likelihood overwhelms prior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29131F-D30A-8749-9D79-7D6B38D33782}"/>
              </a:ext>
            </a:extLst>
          </p:cNvPr>
          <p:cNvGrpSpPr/>
          <p:nvPr/>
        </p:nvGrpSpPr>
        <p:grpSpPr>
          <a:xfrm>
            <a:off x="4561659" y="1817288"/>
            <a:ext cx="4090847" cy="3223634"/>
            <a:chOff x="4627919" y="1817288"/>
            <a:chExt cx="4090847" cy="32236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4FE246-8815-224D-9C04-491AF8A6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8941" y="2190586"/>
              <a:ext cx="3187962" cy="285033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A31D80-9226-BD4C-8DED-E14D83BC7FE1}"/>
                </a:ext>
              </a:extLst>
            </p:cNvPr>
            <p:cNvSpPr/>
            <p:nvPr/>
          </p:nvSpPr>
          <p:spPr>
            <a:xfrm>
              <a:off x="4627919" y="1817288"/>
              <a:ext cx="40908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Prior suppresses unconstrained likelihood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8774B-6C24-DB4C-AD10-157669656EE6}"/>
              </a:ext>
            </a:extLst>
          </p:cNvPr>
          <p:cNvGrpSpPr/>
          <p:nvPr/>
        </p:nvGrpSpPr>
        <p:grpSpPr>
          <a:xfrm>
            <a:off x="111389" y="2233571"/>
            <a:ext cx="8860333" cy="2146748"/>
            <a:chOff x="111389" y="2326335"/>
            <a:chExt cx="8860333" cy="214674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6E2B39C-9EDF-3844-B58F-57B97465CAE7}"/>
                </a:ext>
              </a:extLst>
            </p:cNvPr>
            <p:cNvSpPr/>
            <p:nvPr/>
          </p:nvSpPr>
          <p:spPr>
            <a:xfrm>
              <a:off x="111389" y="2326335"/>
              <a:ext cx="8860333" cy="214674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49626-F968-0A4D-9E15-CE5B51B3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50" y="2642079"/>
              <a:ext cx="8587409" cy="157309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08896FF-0D2E-1B4C-BF17-F57D68186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41" y="829416"/>
            <a:ext cx="8860333" cy="8784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8DE65-B8F0-434D-9FF4-39F3B2FA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125C7B-26DC-3044-9A73-20510C34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158839"/>
            <a:ext cx="6992937" cy="70492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Parameter estimation: Exploring projected posteriors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31ADCA-C3ED-6144-87A9-8FC72180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04" y="1064615"/>
            <a:ext cx="9144000" cy="3263504"/>
          </a:xfrm>
        </p:spPr>
        <p:txBody>
          <a:bodyPr>
            <a:normAutofit/>
          </a:bodyPr>
          <a:lstStyle/>
          <a:p>
            <a:pPr marL="192024" indent="-192024"/>
            <a:r>
              <a:rPr lang="en-US" sz="2000" dirty="0"/>
              <a:t>First without the model discrepancy (theory error) term:</a:t>
            </a:r>
          </a:p>
          <a:p>
            <a:endParaRPr lang="en-US" sz="2000" dirty="0"/>
          </a:p>
          <a:p>
            <a:endParaRPr lang="en-US" sz="2000" dirty="0"/>
          </a:p>
          <a:p>
            <a:pPr marL="192024" indent="-192024"/>
            <a:r>
              <a:rPr lang="en-US" sz="2000" dirty="0"/>
              <a:t>Consider high-enough order so that truncation error is small</a:t>
            </a:r>
          </a:p>
          <a:p>
            <a:pPr marL="192024" indent="-192024"/>
            <a:r>
              <a:rPr lang="en-US" sz="2000" dirty="0">
                <a:solidFill>
                  <a:srgbClr val="FF0000"/>
                </a:solidFill>
              </a:rPr>
              <a:t>Regular least-squares (𝜒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likelihood times Gaussian prior for natural LECs: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91D6F-FD84-5740-9D43-AB9CF47E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31" y="3188152"/>
            <a:ext cx="5925312" cy="347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C849C7-9723-0F45-8A27-A7019E4A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426" y="3813226"/>
            <a:ext cx="3648456" cy="347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C41180-5872-B548-9CF8-8821D4FD9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4385997"/>
            <a:ext cx="1704975" cy="390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EA82F-53F7-844D-BC5B-41FA66081CE4}"/>
              </a:ext>
            </a:extLst>
          </p:cNvPr>
          <p:cNvSpPr txBox="1"/>
          <p:nvPr/>
        </p:nvSpPr>
        <p:spPr>
          <a:xfrm>
            <a:off x="1520608" y="4348303"/>
            <a:ext cx="11737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Residual: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1ED6C-2F75-F049-9063-9F216478E49F}"/>
              </a:ext>
            </a:extLst>
          </p:cNvPr>
          <p:cNvSpPr txBox="1"/>
          <p:nvPr/>
        </p:nvSpPr>
        <p:spPr>
          <a:xfrm>
            <a:off x="6502834" y="4456191"/>
            <a:ext cx="1614487" cy="553998"/>
          </a:xfrm>
          <a:prstGeom prst="rect">
            <a:avLst/>
          </a:prstGeom>
          <a:solidFill>
            <a:srgbClr val="FF0000">
              <a:alpha val="1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Discourages large LECs (naturalness)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260F52-BE50-2A4A-B9C6-CBA40C1B4A5E}"/>
              </a:ext>
            </a:extLst>
          </p:cNvPr>
          <p:cNvCxnSpPr/>
          <p:nvPr/>
        </p:nvCxnSpPr>
        <p:spPr>
          <a:xfrm flipH="1" flipV="1">
            <a:off x="6892529" y="4144679"/>
            <a:ext cx="321525" cy="308927"/>
          </a:xfrm>
          <a:prstGeom prst="line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575CBC-30F3-CA47-BC33-E187C14A5820}"/>
              </a:ext>
            </a:extLst>
          </p:cNvPr>
          <p:cNvGrpSpPr>
            <a:grpSpLocks noChangeAspect="1"/>
          </p:cNvGrpSpPr>
          <p:nvPr/>
        </p:nvGrpSpPr>
        <p:grpSpPr>
          <a:xfrm>
            <a:off x="2515530" y="1583043"/>
            <a:ext cx="3093720" cy="457200"/>
            <a:chOff x="2778709" y="1749806"/>
            <a:chExt cx="4042461" cy="5974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35D1D2-E84F-7F49-A7A6-7BAD5395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8709" y="1849374"/>
              <a:ext cx="4042461" cy="3982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0C8D60-5918-134D-A756-27BE40870A6E}"/>
                </a:ext>
              </a:extLst>
            </p:cNvPr>
            <p:cNvSpPr/>
            <p:nvPr/>
          </p:nvSpPr>
          <p:spPr>
            <a:xfrm>
              <a:off x="4558285" y="1749806"/>
              <a:ext cx="1097280" cy="5974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9AD0D-0A32-014C-A7FD-02AFC45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21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49FCD-8BB0-AE48-97CA-274BC8EB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107941"/>
            <a:ext cx="5915025" cy="70492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A49DE-3ED7-0E43-8D34-76991B5D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933" b="-6933"/>
          <a:stretch/>
        </p:blipFill>
        <p:spPr>
          <a:xfrm>
            <a:off x="1824288" y="812863"/>
            <a:ext cx="5323974" cy="749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8C18B-A966-BB45-BC88-69302106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2" y="1629786"/>
            <a:ext cx="3161495" cy="321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D865D-39F7-3D42-9B8C-0EE0A35A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718" y="1902835"/>
            <a:ext cx="3205140" cy="267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A20AC-0AA2-D745-83EC-B7289F04DFDD}"/>
              </a:ext>
            </a:extLst>
          </p:cNvPr>
          <p:cNvSpPr txBox="1"/>
          <p:nvPr/>
        </p:nvSpPr>
        <p:spPr>
          <a:xfrm>
            <a:off x="1768749" y="246459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3P0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640A8-99D1-E64B-BE0A-EF71F28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19" y="4574857"/>
            <a:ext cx="2028073" cy="273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FD3DD-29F9-8B4A-A5D6-1C1F9589C337}"/>
              </a:ext>
            </a:extLst>
          </p:cNvPr>
          <p:cNvSpPr txBox="1"/>
          <p:nvPr/>
        </p:nvSpPr>
        <p:spPr>
          <a:xfrm>
            <a:off x="3127089" y="2012387"/>
            <a:ext cx="2810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Projected posteriors give: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info on correlations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“best” parameter values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indication of normality</a:t>
            </a:r>
          </a:p>
          <a:p>
            <a:pPr lvl="1"/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Uncorrelated and Gaussian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Also: Comparison to EKM’s values from optimization</a:t>
            </a:r>
          </a:p>
          <a:p>
            <a:r>
              <a:rPr lang="en-US" sz="1600" dirty="0"/>
              <a:t>     (need not match!)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49475-2880-244D-BAAA-CDCC7109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5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497E76-4D0A-7E42-962E-3BF30B531439}"/>
              </a:ext>
            </a:extLst>
          </p:cNvPr>
          <p:cNvGrpSpPr/>
          <p:nvPr/>
        </p:nvGrpSpPr>
        <p:grpSpPr>
          <a:xfrm>
            <a:off x="3151217" y="1332730"/>
            <a:ext cx="3435319" cy="3739330"/>
            <a:chOff x="3151217" y="1332730"/>
            <a:chExt cx="3435319" cy="3739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D3DB2-DDAC-DD45-9350-27E10603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4225" y="1332730"/>
              <a:ext cx="2811092" cy="2862203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1E568E5-C81D-C64B-AEA5-3571752FEDCE}"/>
                </a:ext>
              </a:extLst>
            </p:cNvPr>
            <p:cNvSpPr/>
            <p:nvPr/>
          </p:nvSpPr>
          <p:spPr>
            <a:xfrm>
              <a:off x="3151217" y="4157660"/>
              <a:ext cx="3435319" cy="914400"/>
            </a:xfrm>
            <a:prstGeom prst="roundRect">
              <a:avLst/>
            </a:prstGeom>
            <a:noFill/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b="1" dirty="0" err="1">
                  <a:solidFill>
                    <a:srgbClr val="FF0000"/>
                  </a:solidFill>
                </a:rPr>
                <a:t>θ</a:t>
              </a:r>
              <a:r>
                <a:rPr 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>
                  <a:solidFill>
                    <a:schemeClr val="tx1"/>
                  </a:solidFill>
                </a:rPr>
                <a:t> ⇒</a:t>
              </a:r>
            </a:p>
            <a:p>
              <a:pPr algn="ctr">
                <a:spcAft>
                  <a:spcPts val="2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pdf of model parameters </a:t>
              </a:r>
              <a:r>
                <a:rPr lang="en-US" sz="1600" b="1" dirty="0" err="1">
                  <a:solidFill>
                    <a:schemeClr val="tx1"/>
                  </a:solidFill>
                </a:rPr>
                <a:t>θ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given data </a:t>
              </a:r>
              <a:r>
                <a:rPr lang="en-US" sz="1600" b="1" dirty="0" err="1">
                  <a:solidFill>
                    <a:schemeClr val="tx1"/>
                  </a:solidFill>
                </a:rPr>
                <a:t>y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exp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and experiment/theory errors </a:t>
              </a:r>
              <a:r>
                <a:rPr lang="en-US" sz="1600" dirty="0" err="1">
                  <a:solidFill>
                    <a:schemeClr val="tx1"/>
                  </a:solidFill>
                </a:rPr>
                <a:t>Σ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E7F0E-8DEB-E04D-8E54-EEEFE161FEF0}"/>
              </a:ext>
            </a:extLst>
          </p:cNvPr>
          <p:cNvGrpSpPr/>
          <p:nvPr/>
        </p:nvGrpSpPr>
        <p:grpSpPr>
          <a:xfrm>
            <a:off x="0" y="1327082"/>
            <a:ext cx="3328989" cy="3714793"/>
            <a:chOff x="0" y="1327082"/>
            <a:chExt cx="3328989" cy="3714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08592-54B8-3948-97E4-B5B2CBF3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846" y="1327082"/>
              <a:ext cx="2629775" cy="31586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4E88B2-BCAC-094C-9494-E5711CA7919C}"/>
                </a:ext>
              </a:extLst>
            </p:cNvPr>
            <p:cNvSpPr/>
            <p:nvPr/>
          </p:nvSpPr>
          <p:spPr>
            <a:xfrm>
              <a:off x="0" y="4457100"/>
              <a:ext cx="33289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δ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/>
                <a:t> ⇒ pdf of </a:t>
              </a:r>
              <a:r>
                <a:rPr lang="en-US" sz="1600" i="1" dirty="0"/>
                <a:t>theory error </a:t>
              </a:r>
              <a:r>
                <a:rPr lang="en-US" sz="1600" dirty="0" err="1"/>
                <a:t>δ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r>
                <a:rPr lang="en-US" sz="1600" b="1" baseline="-25000" dirty="0"/>
                <a:t> </a:t>
              </a:r>
              <a:r>
                <a:rPr lang="en-US" sz="1600" dirty="0"/>
                <a:t>given theory calculations 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C9C81-CA66-C940-ABB5-8933E6382C5E}"/>
              </a:ext>
            </a:extLst>
          </p:cNvPr>
          <p:cNvGrpSpPr/>
          <p:nvPr/>
        </p:nvGrpSpPr>
        <p:grpSpPr>
          <a:xfrm>
            <a:off x="6131378" y="224735"/>
            <a:ext cx="3028950" cy="3032082"/>
            <a:chOff x="6131378" y="224735"/>
            <a:chExt cx="3028950" cy="30320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5F3BAB-1335-2340-8FEF-C849797F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1379" y="224735"/>
              <a:ext cx="2629776" cy="23758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A22711-C88F-AA4C-B869-FF7522CFF856}"/>
                </a:ext>
              </a:extLst>
            </p:cNvPr>
            <p:cNvSpPr/>
            <p:nvPr/>
          </p:nvSpPr>
          <p:spPr>
            <a:xfrm>
              <a:off x="6131378" y="2672042"/>
              <a:ext cx="30289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Λ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b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, I)</a:t>
              </a:r>
              <a:r>
                <a:rPr lang="en-US" sz="1600" dirty="0"/>
                <a:t> ⇒ pdf of breakdown scale of EFT expansion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A56B6E-45C8-E247-AC17-645CCA4260D3}"/>
              </a:ext>
            </a:extLst>
          </p:cNvPr>
          <p:cNvGrpSpPr/>
          <p:nvPr/>
        </p:nvGrpSpPr>
        <p:grpSpPr>
          <a:xfrm>
            <a:off x="6220990" y="3256817"/>
            <a:ext cx="2897774" cy="1740141"/>
            <a:chOff x="6220990" y="3256817"/>
            <a:chExt cx="2897774" cy="17401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F46435C-FB6A-2743-A3F9-78E1FA6D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0990" y="3256817"/>
              <a:ext cx="2897774" cy="1484725"/>
            </a:xfrm>
            <a:prstGeom prst="rect">
              <a:avLst/>
            </a:prstGeom>
            <a:noFill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9039DA-6C0F-B042-A6C2-22E1E3E072E0}"/>
                </a:ext>
              </a:extLst>
            </p:cNvPr>
            <p:cNvSpPr txBox="1"/>
            <p:nvPr/>
          </p:nvSpPr>
          <p:spPr>
            <a:xfrm>
              <a:off x="6842866" y="4658404"/>
              <a:ext cx="1693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Naturalness prior!</a:t>
              </a:r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254CD2-9842-DD4E-812E-430455008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03847-2550-6B4D-AF53-E84D84835F6D}"/>
              </a:ext>
            </a:extLst>
          </p:cNvPr>
          <p:cNvSpPr txBox="1"/>
          <p:nvPr/>
        </p:nvSpPr>
        <p:spPr>
          <a:xfrm>
            <a:off x="4801352" y="1794396"/>
            <a:ext cx="145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3P0 channel at N3LO, np sector</a:t>
            </a:r>
          </a:p>
        </p:txBody>
      </p:sp>
    </p:spTree>
    <p:extLst>
      <p:ext uri="{BB962C8B-B14F-4D97-AF65-F5344CB8AC3E}">
        <p14:creationId xmlns:p14="http://schemas.microsoft.com/office/powerpoint/2010/main" val="34149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5EB1-ADF8-244D-A879-CD7D8AB3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88" y="812864"/>
            <a:ext cx="4672584" cy="657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C3CE-5CCA-7940-A4A2-3C965F56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15" y="1531739"/>
            <a:ext cx="3471173" cy="360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5D909-ECC1-ED40-A614-DACCC8C80222}"/>
              </a:ext>
            </a:extLst>
          </p:cNvPr>
          <p:cNvSpPr txBox="1"/>
          <p:nvPr/>
        </p:nvSpPr>
        <p:spPr>
          <a:xfrm>
            <a:off x="5017229" y="1863940"/>
            <a:ext cx="3656871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Irregular structure of posterior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Nothing </a:t>
            </a:r>
            <a:r>
              <a:rPr lang="en-US" sz="1600" i="1" dirty="0"/>
              <a:t>necessarily</a:t>
            </a:r>
            <a:r>
              <a:rPr lang="en-US" sz="1600" dirty="0"/>
              <a:t> wrong, but a clue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Here: a physics issue actually explains the distorted structure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Parameter redundancy at N3LO, an operator can be eliminated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True in 3S1-3D1 channel as 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725EB-21BA-A84F-A54D-F41918E862F5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04878-9487-064F-B921-A0E91FCD538F}"/>
              </a:ext>
            </a:extLst>
          </p:cNvPr>
          <p:cNvSpPr txBox="1"/>
          <p:nvPr/>
        </p:nvSpPr>
        <p:spPr>
          <a:xfrm>
            <a:off x="2079833" y="189000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1S0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C2198-9373-3D47-AB41-D6AB75BFA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063" y="3538933"/>
            <a:ext cx="6229350" cy="11906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4EC54D-B216-0845-B70F-7B5A5FFDDB05}"/>
              </a:ext>
            </a:extLst>
          </p:cNvPr>
          <p:cNvSpPr txBox="1">
            <a:spLocks/>
          </p:cNvSpPr>
          <p:nvPr/>
        </p:nvSpPr>
        <p:spPr>
          <a:xfrm>
            <a:off x="1528763" y="107941"/>
            <a:ext cx="5915025" cy="704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78640-6BFF-004E-BD8C-5C8809D8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5EB1-ADF8-244D-A879-CD7D8AB3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933" b="-6933"/>
          <a:stretch/>
        </p:blipFill>
        <p:spPr>
          <a:xfrm>
            <a:off x="1824288" y="736663"/>
            <a:ext cx="5323974" cy="7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CB29B-45A9-0D47-A91D-6D79405B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7" y="1441585"/>
            <a:ext cx="3466464" cy="3619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75E5B-2279-714F-AADC-52A9AC5D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39" y="2808038"/>
            <a:ext cx="2347679" cy="196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357C1-0A34-B74A-B53E-018811E1D020}"/>
              </a:ext>
            </a:extLst>
          </p:cNvPr>
          <p:cNvSpPr txBox="1"/>
          <p:nvPr/>
        </p:nvSpPr>
        <p:spPr>
          <a:xfrm>
            <a:off x="4205947" y="1951731"/>
            <a:ext cx="464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Set            to 0 and use only 3 parameters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Description of data still good (and potential softer)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Reinert et al., EPJA (2018) improved potential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DEAD08-FED1-6147-9665-E9084ED10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019" y="2003354"/>
            <a:ext cx="370490" cy="207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FEB48-A76B-FA4F-827B-ABC0F82C21E5}"/>
              </a:ext>
            </a:extLst>
          </p:cNvPr>
          <p:cNvSpPr txBox="1"/>
          <p:nvPr/>
        </p:nvSpPr>
        <p:spPr>
          <a:xfrm>
            <a:off x="2079832" y="189588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1S0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1167DA-BB85-8D4E-8361-CCC4C351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107941"/>
            <a:ext cx="5915025" cy="70492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ED62C-8DA1-904B-8687-861923A7B407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8B914-601E-4C4F-A858-5CD1DD33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05-2EB4-5E48-BB50-BB3A9503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1444"/>
            <a:ext cx="7643813" cy="56687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Effect of the prior with less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5E1E5-2A7B-F94A-AB38-1028C1A8F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0014" y="1776239"/>
            <a:ext cx="5469023" cy="30902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C6B9-EEDE-0E40-82AD-9281B5BEEE9D}"/>
              </a:ext>
            </a:extLst>
          </p:cNvPr>
          <p:cNvSpPr txBox="1"/>
          <p:nvPr/>
        </p:nvSpPr>
        <p:spPr>
          <a:xfrm>
            <a:off x="3100151" y="4764901"/>
            <a:ext cx="3700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1600" baseline="-25000" dirty="0" err="1">
                <a:solidFill>
                  <a:schemeClr val="accent2">
                    <a:lumMod val="75000"/>
                  </a:schemeClr>
                </a:solidFill>
              </a:rPr>
              <a:t>max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(more data at higher energy)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D646B-98E5-9A44-8D33-58675C073566}"/>
              </a:ext>
            </a:extLst>
          </p:cNvPr>
          <p:cNvSpPr txBox="1"/>
          <p:nvPr/>
        </p:nvSpPr>
        <p:spPr>
          <a:xfrm rot="16200000">
            <a:off x="684330" y="3147130"/>
            <a:ext cx="186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prior width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46266-E2DD-D54C-BA37-656EAE81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64" y="621020"/>
            <a:ext cx="4672584" cy="657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99F3DB-F539-7245-B904-63B66DDDFDC3}"/>
              </a:ext>
            </a:extLst>
          </p:cNvPr>
          <p:cNvSpPr/>
          <p:nvPr/>
        </p:nvSpPr>
        <p:spPr>
          <a:xfrm>
            <a:off x="2171700" y="1918388"/>
            <a:ext cx="834081" cy="27371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A46B9-E288-C540-915B-AAAC503D9E10}"/>
              </a:ext>
            </a:extLst>
          </p:cNvPr>
          <p:cNvSpPr txBox="1"/>
          <p:nvPr/>
        </p:nvSpPr>
        <p:spPr>
          <a:xfrm>
            <a:off x="3125551" y="3113855"/>
            <a:ext cx="4214167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data, prior needed to avoid overfitting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F86E45-2D2C-6A42-ABDE-C3A9ED7D60DF}"/>
              </a:ext>
            </a:extLst>
          </p:cNvPr>
          <p:cNvSpPr/>
          <p:nvPr/>
        </p:nvSpPr>
        <p:spPr>
          <a:xfrm>
            <a:off x="2171700" y="3282527"/>
            <a:ext cx="5062287" cy="68724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B1566-D5F8-E742-BC6A-58EE4894CD49}"/>
              </a:ext>
            </a:extLst>
          </p:cNvPr>
          <p:cNvSpPr txBox="1"/>
          <p:nvPr/>
        </p:nvSpPr>
        <p:spPr>
          <a:xfrm>
            <a:off x="3125551" y="4058947"/>
            <a:ext cx="4532075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Increase range of data, prior has less influence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39ADE-906B-D547-AD06-881DEDD402D8}"/>
              </a:ext>
            </a:extLst>
          </p:cNvPr>
          <p:cNvSpPr txBox="1"/>
          <p:nvPr/>
        </p:nvSpPr>
        <p:spPr>
          <a:xfrm>
            <a:off x="1608148" y="1454880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Repeat same problem, vary givens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467F6-FF34-1140-A4A0-997ADC6B719B}"/>
              </a:ext>
            </a:extLst>
          </p:cNvPr>
          <p:cNvSpPr txBox="1"/>
          <p:nvPr/>
        </p:nvSpPr>
        <p:spPr>
          <a:xfrm>
            <a:off x="5986205" y="1275705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3F28E-D746-5242-AD71-0E280166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94AEA-16FA-E84A-ACFB-84E7C657BC0F}"/>
              </a:ext>
            </a:extLst>
          </p:cNvPr>
          <p:cNvSpPr txBox="1"/>
          <p:nvPr/>
        </p:nvSpPr>
        <p:spPr>
          <a:xfrm>
            <a:off x="2288932" y="1402677"/>
            <a:ext cx="39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 posterior pdf including theory error: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2FF1-A1ED-2C4A-9A6E-1D1EBBD3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9" y="2761045"/>
            <a:ext cx="5408261" cy="63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88A23-9540-A542-9C09-623B3FFF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2" y="3982093"/>
            <a:ext cx="7035294" cy="811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19502-9660-B348-BFA3-5F104CDC2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1838073"/>
            <a:ext cx="6974576" cy="41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2663A-76B1-BD44-954E-B27698F8D553}"/>
              </a:ext>
            </a:extLst>
          </p:cNvPr>
          <p:cNvSpPr txBox="1"/>
          <p:nvPr/>
        </p:nvSpPr>
        <p:spPr>
          <a:xfrm>
            <a:off x="1765460" y="2343165"/>
            <a:ext cx="529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Covariance matrix for assuming uncorrelated </a:t>
            </a:r>
            <a:r>
              <a:rPr lang="en-US" i="1" dirty="0">
                <a:solidFill>
                  <a:schemeClr val="accent1"/>
                </a:solidFill>
              </a:rPr>
              <a:t>Q</a:t>
            </a:r>
            <a:r>
              <a:rPr lang="en-US" dirty="0">
                <a:solidFill>
                  <a:schemeClr val="accent1"/>
                </a:solidFill>
              </a:rPr>
              <a:t> points: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43701-2553-C442-ACA1-217E0A27D098}"/>
              </a:ext>
            </a:extLst>
          </p:cNvPr>
          <p:cNvSpPr txBox="1"/>
          <p:nvPr/>
        </p:nvSpPr>
        <p:spPr>
          <a:xfrm>
            <a:off x="1659662" y="3597744"/>
            <a:ext cx="518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Covariance matrix assuming fully correlated </a:t>
            </a:r>
            <a:r>
              <a:rPr lang="en-US" i="1" dirty="0">
                <a:solidFill>
                  <a:schemeClr val="accent2"/>
                </a:solidFill>
              </a:rPr>
              <a:t>Q</a:t>
            </a:r>
            <a:r>
              <a:rPr lang="en-US" dirty="0">
                <a:solidFill>
                  <a:schemeClr val="accent2"/>
                </a:solidFill>
              </a:rPr>
              <a:t> points: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5FFEA2-AEA5-E543-8941-94C81AE4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766" y="145988"/>
            <a:ext cx="6441909" cy="569118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Parameter estimation including truncation errors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8F7D6-8C4C-054E-84E0-48C158B4B375}"/>
              </a:ext>
            </a:extLst>
          </p:cNvPr>
          <p:cNvGrpSpPr>
            <a:grpSpLocks noChangeAspect="1"/>
          </p:cNvGrpSpPr>
          <p:nvPr/>
        </p:nvGrpSpPr>
        <p:grpSpPr>
          <a:xfrm>
            <a:off x="1424363" y="795597"/>
            <a:ext cx="2724912" cy="402696"/>
            <a:chOff x="1136464" y="1133292"/>
            <a:chExt cx="4042461" cy="5974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B918FC-DF46-4942-B283-141E1ED18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6464" y="1266082"/>
              <a:ext cx="4042461" cy="398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1C3063-2EBB-414A-A1C2-CD6E4CA3FBC3}"/>
                </a:ext>
              </a:extLst>
            </p:cNvPr>
            <p:cNvSpPr/>
            <p:nvPr/>
          </p:nvSpPr>
          <p:spPr>
            <a:xfrm>
              <a:off x="3157694" y="1133292"/>
              <a:ext cx="856085" cy="597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AE453-3EC5-044C-A2C5-7507EF379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101" y="648678"/>
            <a:ext cx="2468880" cy="7123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D03F03-759F-494A-AF36-DC7B35A81576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EC6-8C26-5F42-85FB-4720360B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6D59F-C8AA-9E49-A322-5101FB6892B5}"/>
              </a:ext>
            </a:extLst>
          </p:cNvPr>
          <p:cNvSpPr txBox="1"/>
          <p:nvPr/>
        </p:nvSpPr>
        <p:spPr>
          <a:xfrm>
            <a:off x="361368" y="198530"/>
            <a:ext cx="865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Bayes is great, but won’t the sampling be too expensive?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9F1B4-C743-0A4F-A0D9-93980E790C88}"/>
              </a:ext>
            </a:extLst>
          </p:cNvPr>
          <p:cNvSpPr txBox="1"/>
          <p:nvPr/>
        </p:nvSpPr>
        <p:spPr>
          <a:xfrm>
            <a:off x="459980" y="777977"/>
            <a:ext cx="8163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024" indent="-192024">
              <a:buFont typeface="Arial" panose="020B0604020202020204" pitchFamily="34" charset="0"/>
              <a:buChar char="•"/>
            </a:pPr>
            <a:r>
              <a:rPr lang="en-US" sz="2000" b="1" dirty="0"/>
              <a:t>Dilemma:</a:t>
            </a:r>
            <a:r>
              <a:rPr lang="en-US" sz="2000" dirty="0"/>
              <a:t> Bayesian sampling of posteriors is desirable, but modern nuclear theory calculations typically require supercomputer resources. </a:t>
            </a:r>
          </a:p>
          <a:p>
            <a:pPr marL="192024" indent="-192024">
              <a:buFont typeface="Arial" panose="020B0604020202020204" pitchFamily="34" charset="0"/>
              <a:buChar char="•"/>
            </a:pPr>
            <a:r>
              <a:rPr lang="en-US" sz="2000" b="1" dirty="0"/>
              <a:t>Solution:</a:t>
            </a:r>
            <a:r>
              <a:rPr lang="en-US" sz="2000" dirty="0"/>
              <a:t> Emulators! Train a computer model of the calculation using a representative set of parameters and then sample from the model instead.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B8ABA-3BF5-D74E-9428-75424BD74BE7}"/>
              </a:ext>
            </a:extLst>
          </p:cNvPr>
          <p:cNvSpPr txBox="1"/>
          <p:nvPr/>
        </p:nvSpPr>
        <p:spPr>
          <a:xfrm>
            <a:off x="459980" y="2157643"/>
            <a:ext cx="7884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024" indent="-192024">
              <a:buFont typeface="Arial" panose="020B0604020202020204" pitchFamily="34" charset="0"/>
              <a:buChar char="•"/>
            </a:pPr>
            <a:r>
              <a:rPr lang="en-US" sz="2000" b="1" dirty="0"/>
              <a:t>Gaussian process emulators: </a:t>
            </a:r>
            <a:r>
              <a:rPr lang="en-US" sz="2000" dirty="0"/>
              <a:t>think about efficient interpolations formulas, but with error estimates. </a:t>
            </a:r>
            <a:br>
              <a:rPr lang="en-US" sz="2000" dirty="0"/>
            </a:br>
            <a:r>
              <a:rPr lang="en-US" sz="2000" b="1" dirty="0"/>
              <a:t>Eigenvector continuation: </a:t>
            </a:r>
            <a:r>
              <a:rPr lang="en-US" sz="2000" dirty="0"/>
              <a:t>use a </a:t>
            </a:r>
            <a:r>
              <a:rPr lang="en-US" sz="2000" i="1" dirty="0"/>
              <a:t>really</a:t>
            </a:r>
            <a:r>
              <a:rPr lang="en-US" sz="2000" dirty="0"/>
              <a:t> effective variational basis</a:t>
            </a:r>
            <a:br>
              <a:rPr lang="en-US" sz="2000" dirty="0"/>
            </a:br>
            <a:r>
              <a:rPr lang="en-US" sz="2000" dirty="0"/>
              <a:t>(introduced for physics applications by Frame et al., PRL </a:t>
            </a:r>
            <a:r>
              <a:rPr lang="en-US" sz="2000" b="1" dirty="0"/>
              <a:t>121</a:t>
            </a:r>
            <a:r>
              <a:rPr lang="en-US" sz="2000" dirty="0"/>
              <a:t> (2018)).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68E5D8-8A31-104A-AED5-2A1084F4053A}"/>
              </a:ext>
            </a:extLst>
          </p:cNvPr>
          <p:cNvGrpSpPr/>
          <p:nvPr/>
        </p:nvGrpSpPr>
        <p:grpSpPr>
          <a:xfrm>
            <a:off x="873060" y="3551421"/>
            <a:ext cx="7398770" cy="1501226"/>
            <a:chOff x="808892" y="3551421"/>
            <a:chExt cx="7398770" cy="150122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EB504B2-619C-7140-94A5-F7A6F884028B}"/>
                </a:ext>
              </a:extLst>
            </p:cNvPr>
            <p:cNvSpPr/>
            <p:nvPr/>
          </p:nvSpPr>
          <p:spPr>
            <a:xfrm>
              <a:off x="808892" y="3551421"/>
              <a:ext cx="7398770" cy="150122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A3A3E1-089A-374E-BB56-BC4AFAC2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590" y="3622278"/>
              <a:ext cx="6962503" cy="132269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AEF62-7818-424E-ADBA-FFA0A7C39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0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1BFBC-9E45-7642-B8A0-D81497F757EC}"/>
              </a:ext>
            </a:extLst>
          </p:cNvPr>
          <p:cNvSpPr txBox="1"/>
          <p:nvPr/>
        </p:nvSpPr>
        <p:spPr>
          <a:xfrm>
            <a:off x="6773555" y="563457"/>
            <a:ext cx="2313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arXiv:1909.08446</a:t>
            </a:r>
            <a:endParaRPr lang="en-US" b="1" dirty="0"/>
          </a:p>
          <a:p>
            <a:r>
              <a:rPr lang="en-US" dirty="0"/>
              <a:t>based</a:t>
            </a:r>
            <a:r>
              <a:rPr lang="en-US" b="1" dirty="0"/>
              <a:t> </a:t>
            </a:r>
            <a:r>
              <a:rPr lang="en-US" dirty="0"/>
              <a:t>on</a:t>
            </a:r>
            <a:r>
              <a:rPr lang="en-US" b="1" dirty="0"/>
              <a:t> </a:t>
            </a:r>
            <a:r>
              <a:rPr lang="en-US" dirty="0"/>
              <a:t>Frame et al., </a:t>
            </a:r>
          </a:p>
          <a:p>
            <a:r>
              <a:rPr lang="en-US" dirty="0"/>
              <a:t>PRL </a:t>
            </a:r>
            <a:r>
              <a:rPr lang="en-US" b="1" dirty="0"/>
              <a:t>121</a:t>
            </a:r>
            <a:r>
              <a:rPr lang="en-US" dirty="0"/>
              <a:t> (2018))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6D59F-C8AA-9E49-A322-5101FB6892B5}"/>
              </a:ext>
            </a:extLst>
          </p:cNvPr>
          <p:cNvSpPr txBox="1"/>
          <p:nvPr/>
        </p:nvSpPr>
        <p:spPr>
          <a:xfrm>
            <a:off x="330040" y="55492"/>
            <a:ext cx="8653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Bayes is great, but won’t the sampling be too expensive?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7C65E5-3246-174B-B0BA-A1D9A138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64" y="1625153"/>
            <a:ext cx="4234847" cy="3185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EA80C2-9436-2640-8FFF-D0D9843D9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988" y="1625153"/>
            <a:ext cx="4265135" cy="3185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DBFB2-8BD8-F042-9C0C-7F639F21ED2A}"/>
              </a:ext>
            </a:extLst>
          </p:cNvPr>
          <p:cNvSpPr txBox="1"/>
          <p:nvPr/>
        </p:nvSpPr>
        <p:spPr>
          <a:xfrm>
            <a:off x="656492" y="517157"/>
            <a:ext cx="615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Eigenvector Continuation as an Efficient and Accurate Emulator </a:t>
            </a:r>
          </a:p>
          <a:p>
            <a:pPr algn="ctr"/>
            <a:r>
              <a:rPr lang="en-US" i="1" dirty="0"/>
              <a:t>for Uncertainty Quantification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F09CF-26BD-ED4E-8340-17B541DC6073}"/>
              </a:ext>
            </a:extLst>
          </p:cNvPr>
          <p:cNvSpPr txBox="1"/>
          <p:nvPr/>
        </p:nvSpPr>
        <p:spPr>
          <a:xfrm>
            <a:off x="1317210" y="1120379"/>
            <a:ext cx="510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 König, A. </a:t>
            </a:r>
            <a:r>
              <a:rPr lang="en-US" dirty="0" err="1"/>
              <a:t>Ekström</a:t>
            </a:r>
            <a:r>
              <a:rPr lang="en-US" dirty="0"/>
              <a:t>, K. </a:t>
            </a:r>
            <a:r>
              <a:rPr lang="en-US" dirty="0" err="1"/>
              <a:t>Hebeler</a:t>
            </a:r>
            <a:r>
              <a:rPr lang="en-US" dirty="0"/>
              <a:t>, D. Lee, A. </a:t>
            </a:r>
            <a:r>
              <a:rPr lang="en-US" dirty="0" err="1"/>
              <a:t>Schwenk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59B653-F0F3-2945-8ADA-B59CB716A496}"/>
              </a:ext>
            </a:extLst>
          </p:cNvPr>
          <p:cNvSpPr txBox="1"/>
          <p:nvPr/>
        </p:nvSpPr>
        <p:spPr>
          <a:xfrm>
            <a:off x="1008184" y="2719754"/>
            <a:ext cx="12186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baseline="30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He energy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893375-D012-BF45-B490-28BA1FD4F6DA}"/>
              </a:ext>
            </a:extLst>
          </p:cNvPr>
          <p:cNvSpPr txBox="1"/>
          <p:nvPr/>
        </p:nvSpPr>
        <p:spPr>
          <a:xfrm>
            <a:off x="5243031" y="2597707"/>
            <a:ext cx="12186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baseline="30000" dirty="0">
                <a:solidFill>
                  <a:srgbClr val="FF0000"/>
                </a:solidFill>
              </a:rPr>
              <a:t>4</a:t>
            </a:r>
            <a:r>
              <a:rPr lang="en-US" b="1" dirty="0">
                <a:solidFill>
                  <a:srgbClr val="FF0000"/>
                </a:solidFill>
              </a:rPr>
              <a:t>He energy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A29414-4140-684B-BD26-1C9EBC0C6B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7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1BFBC-9E45-7642-B8A0-D81497F757EC}"/>
              </a:ext>
            </a:extLst>
          </p:cNvPr>
          <p:cNvSpPr txBox="1"/>
          <p:nvPr/>
        </p:nvSpPr>
        <p:spPr>
          <a:xfrm>
            <a:off x="7080749" y="6381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arXiv: 1910.02922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6D59F-C8AA-9E49-A322-5101FB6892B5}"/>
              </a:ext>
            </a:extLst>
          </p:cNvPr>
          <p:cNvSpPr txBox="1"/>
          <p:nvPr/>
        </p:nvSpPr>
        <p:spPr>
          <a:xfrm>
            <a:off x="245533" y="55673"/>
            <a:ext cx="863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Bayes is great, but won’t the sampling be too expensive?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7568C-D27A-6544-B4E5-2DF2D58A561F}"/>
              </a:ext>
            </a:extLst>
          </p:cNvPr>
          <p:cNvSpPr txBox="1"/>
          <p:nvPr/>
        </p:nvSpPr>
        <p:spPr>
          <a:xfrm>
            <a:off x="275350" y="4268732"/>
            <a:ext cx="837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“We have to use (16 + 1) · 216 = </a:t>
            </a:r>
            <a:r>
              <a:rPr lang="en-US" sz="1600" dirty="0">
                <a:solidFill>
                  <a:srgbClr val="FF0000"/>
                </a:solidFill>
              </a:rPr>
              <a:t>1,114,112 quasi MC samples </a:t>
            </a:r>
            <a:r>
              <a:rPr lang="en-US" sz="1600" dirty="0"/>
              <a:t>to extract statistically significant main and total effects of the energy and radius for all LECs. With SP-CC(64) this took about </a:t>
            </a:r>
            <a:r>
              <a:rPr lang="en-US" sz="1600" dirty="0">
                <a:solidFill>
                  <a:srgbClr val="FF0000"/>
                </a:solidFill>
              </a:rPr>
              <a:t>1 hour </a:t>
            </a:r>
            <a:r>
              <a:rPr lang="en-US" sz="1600" dirty="0"/>
              <a:t>on a standard laptop, while an equivalent set of exact CCSD computations would require </a:t>
            </a:r>
            <a:r>
              <a:rPr lang="en-US" sz="1600" dirty="0">
                <a:solidFill>
                  <a:srgbClr val="FF0000"/>
                </a:solidFill>
              </a:rPr>
              <a:t>20 years</a:t>
            </a:r>
            <a:r>
              <a:rPr lang="en-US" sz="1600" dirty="0"/>
              <a:t>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E3EC5-82A7-9446-B2F4-B5B5D1C06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27" y="1240177"/>
            <a:ext cx="2349386" cy="2997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AE627-27D9-B34F-B380-62C5926EF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116" y="1384766"/>
            <a:ext cx="5956300" cy="2679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10DCF-BC92-6445-B5E8-B63D52630AC7}"/>
              </a:ext>
            </a:extLst>
          </p:cNvPr>
          <p:cNvSpPr txBox="1"/>
          <p:nvPr/>
        </p:nvSpPr>
        <p:spPr>
          <a:xfrm>
            <a:off x="644732" y="536133"/>
            <a:ext cx="628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Global sensitivity analysis of bulk properties of an atomic nucleus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7F96C0-1D9A-C944-85EF-53FCF1745221}"/>
              </a:ext>
            </a:extLst>
          </p:cNvPr>
          <p:cNvSpPr txBox="1"/>
          <p:nvPr/>
        </p:nvSpPr>
        <p:spPr>
          <a:xfrm>
            <a:off x="2534864" y="822837"/>
            <a:ext cx="250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 </a:t>
            </a:r>
            <a:r>
              <a:rPr lang="en-US" dirty="0" err="1"/>
              <a:t>Ekström</a:t>
            </a:r>
            <a:r>
              <a:rPr lang="en-US" dirty="0"/>
              <a:t> and G. Hagen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F40B-DB09-CD4D-9365-F0E679660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6C70A-53F1-934F-B454-BF07C9D9E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8" r="3073" b="1705"/>
          <a:stretch/>
        </p:blipFill>
        <p:spPr>
          <a:xfrm>
            <a:off x="137160" y="604520"/>
            <a:ext cx="8869680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1A28A-05BE-F347-A5BB-E37880622494}"/>
              </a:ext>
            </a:extLst>
          </p:cNvPr>
          <p:cNvSpPr txBox="1"/>
          <p:nvPr/>
        </p:nvSpPr>
        <p:spPr>
          <a:xfrm>
            <a:off x="1967109" y="142855"/>
            <a:ext cx="561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Gaussian process model of the 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216F6-8DE5-4B47-BC60-D4A5087A5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8" y="665533"/>
            <a:ext cx="2788474" cy="5620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38CD0-3727-5D49-849E-D2C0E508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3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EFT theory </a:t>
            </a:r>
            <a:r>
              <a:rPr lang="en-US" i="1" dirty="0"/>
              <a:t>discrepancy model </a:t>
            </a:r>
            <a:r>
              <a:rPr lang="en-US" dirty="0"/>
              <a:t>from the convergence pattern and naturalness </a:t>
            </a:r>
            <a:r>
              <a:rPr lang="en-US" i="1" dirty="0"/>
              <a:t>priors</a:t>
            </a:r>
            <a:r>
              <a:rPr lang="en-US" dirty="0"/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checking </a:t>
            </a:r>
            <a:r>
              <a:rPr lang="en-US" dirty="0">
                <a:solidFill>
                  <a:srgbClr val="0070C0"/>
                </a:solidFill>
              </a:rPr>
              <a:t>is an essential part of Bayesian UQ.</a:t>
            </a:r>
            <a:endParaRPr lang="en-US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B6F4EA-6101-114E-A8FD-2938174BE25E}"/>
              </a:ext>
            </a:extLst>
          </p:cNvPr>
          <p:cNvGrpSpPr/>
          <p:nvPr/>
        </p:nvGrpSpPr>
        <p:grpSpPr>
          <a:xfrm>
            <a:off x="5842510" y="701855"/>
            <a:ext cx="3100104" cy="4205793"/>
            <a:chOff x="5842510" y="701855"/>
            <a:chExt cx="3100104" cy="4205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2F531A-08D9-D74C-AF00-2BA21F06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510" y="701855"/>
              <a:ext cx="3100104" cy="3282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7FE04-7E89-1449-B15A-DBC1F2345305}"/>
                </a:ext>
              </a:extLst>
            </p:cNvPr>
            <p:cNvSpPr txBox="1"/>
            <p:nvPr/>
          </p:nvSpPr>
          <p:spPr>
            <a:xfrm>
              <a:off x="6005836" y="3984318"/>
              <a:ext cx="293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Toy model for an observable </a:t>
              </a:r>
              <a:r>
                <a:rPr lang="en-US" i="1" dirty="0"/>
                <a:t>y(x); </a:t>
              </a:r>
              <a:r>
                <a:rPr lang="en-US" dirty="0"/>
                <a:t>e.g., cross section vs. energy, order-by-order in EFT.</a:t>
              </a:r>
              <a:endParaRPr lang="en-US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B904E0-6052-D041-AB6C-30BBA4DD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979141" y="2382842"/>
            <a:ext cx="2704960" cy="2651760"/>
            <a:chOff x="3952787" y="171577"/>
            <a:chExt cx="4299954" cy="42153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8006F-E72E-A848-A20F-62A125D0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2787" y="171577"/>
              <a:ext cx="4215384" cy="421538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D3A626-CA87-C349-9D47-28AE659C2660}"/>
                </a:ext>
              </a:extLst>
            </p:cNvPr>
            <p:cNvSpPr/>
            <p:nvPr/>
          </p:nvSpPr>
          <p:spPr>
            <a:xfrm>
              <a:off x="5684362" y="2406397"/>
              <a:ext cx="2568379" cy="929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0B1830-54DA-9547-8037-A34137951A19}"/>
              </a:ext>
            </a:extLst>
          </p:cNvPr>
          <p:cNvGrpSpPr>
            <a:grpSpLocks noChangeAspect="1"/>
          </p:cNvGrpSpPr>
          <p:nvPr/>
        </p:nvGrpSpPr>
        <p:grpSpPr>
          <a:xfrm>
            <a:off x="174882" y="2353789"/>
            <a:ext cx="2730670" cy="2651760"/>
            <a:chOff x="355031" y="976604"/>
            <a:chExt cx="4340823" cy="42153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1858C7-9527-AE4F-AA15-67146A70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031" y="976604"/>
              <a:ext cx="4215384" cy="42153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16AAD-8E3F-4944-977F-CE9A02315576}"/>
                </a:ext>
              </a:extLst>
            </p:cNvPr>
            <p:cNvSpPr txBox="1"/>
            <p:nvPr/>
          </p:nvSpPr>
          <p:spPr>
            <a:xfrm>
              <a:off x="2349757" y="3626192"/>
              <a:ext cx="2346097" cy="92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success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EE948E-342D-FE47-94D1-C85D7228D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5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Correlations</a:t>
            </a:r>
            <a:r>
              <a:rPr lang="en-US" dirty="0"/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BB077-874F-874D-86CE-4BF8E715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58" y="25953"/>
            <a:ext cx="2891154" cy="304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91150-D59D-9749-AB49-4CDDC1EA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91" y="3074504"/>
            <a:ext cx="2046294" cy="20369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F5EB1-14A8-7F4B-AB62-5EFBEC596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Correlations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Bayesian: </a:t>
            </a:r>
            <a:r>
              <a:rPr lang="en-US" i="1" dirty="0">
                <a:solidFill>
                  <a:srgbClr val="0070C0"/>
                </a:solidFill>
              </a:rPr>
              <a:t>sample</a:t>
            </a:r>
            <a:r>
              <a:rPr lang="en-US" dirty="0">
                <a:solidFill>
                  <a:srgbClr val="0070C0"/>
                </a:solidFill>
              </a:rPr>
              <a:t> for parameter estimation and the propagation of uncertainties; use </a:t>
            </a:r>
            <a:r>
              <a:rPr lang="en-US" i="1" dirty="0">
                <a:solidFill>
                  <a:srgbClr val="0070C0"/>
                </a:solidFill>
              </a:rPr>
              <a:t>emulators</a:t>
            </a:r>
            <a:r>
              <a:rPr lang="en-US" dirty="0">
                <a:solidFill>
                  <a:srgbClr val="0070C0"/>
                </a:solidFill>
              </a:rPr>
              <a:t> (like EC)!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priors and truncation errors minimizes overfitting and dependence on how much data is used; posteriors can be used for diagnostics.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C7DA8-568F-B249-B585-792909D126A7}"/>
              </a:ext>
            </a:extLst>
          </p:cNvPr>
          <p:cNvGrpSpPr/>
          <p:nvPr/>
        </p:nvGrpSpPr>
        <p:grpSpPr>
          <a:xfrm>
            <a:off x="5708681" y="702085"/>
            <a:ext cx="3435319" cy="3739330"/>
            <a:chOff x="5708681" y="702085"/>
            <a:chExt cx="3435319" cy="37393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E8D466-C5D5-2448-9D1C-9C428807481D}"/>
                </a:ext>
              </a:extLst>
            </p:cNvPr>
            <p:cNvGrpSpPr/>
            <p:nvPr/>
          </p:nvGrpSpPr>
          <p:grpSpPr>
            <a:xfrm>
              <a:off x="5708681" y="702085"/>
              <a:ext cx="3435319" cy="3739330"/>
              <a:chOff x="3151217" y="1332730"/>
              <a:chExt cx="3435319" cy="373933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894957C-DA31-CC48-A08B-AC545A738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4225" y="1332730"/>
                <a:ext cx="2811092" cy="2862203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6B97B4B-38D2-F84A-95CC-4060E8ACC9EE}"/>
                  </a:ext>
                </a:extLst>
              </p:cNvPr>
              <p:cNvSpPr/>
              <p:nvPr/>
            </p:nvSpPr>
            <p:spPr>
              <a:xfrm>
                <a:off x="3151217" y="4157660"/>
                <a:ext cx="3435319" cy="914400"/>
              </a:xfrm>
              <a:prstGeom prst="round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r>
                  <a:rPr lang="en-US" sz="1600" dirty="0" err="1">
                    <a:solidFill>
                      <a:srgbClr val="FF0000"/>
                    </a:solidFill>
                  </a:rPr>
                  <a:t>pr</a:t>
                </a:r>
                <a:r>
                  <a:rPr lang="en-US" sz="1600" dirty="0">
                    <a:solidFill>
                      <a:srgbClr val="FF0000"/>
                    </a:solidFill>
                  </a:rPr>
                  <a:t>(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θ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|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I)</a:t>
                </a:r>
                <a:r>
                  <a:rPr lang="en-US" sz="1600" dirty="0">
                    <a:solidFill>
                      <a:schemeClr val="tx1"/>
                    </a:solidFill>
                  </a:rPr>
                  <a:t> ⇒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pdf of model parameters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given data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chemeClr val="tx1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experiment/theory errors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Σ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49D59-6FED-6845-835D-F2DCE2DA3C51}"/>
                </a:ext>
              </a:extLst>
            </p:cNvPr>
            <p:cNvSpPr txBox="1"/>
            <p:nvPr/>
          </p:nvSpPr>
          <p:spPr>
            <a:xfrm>
              <a:off x="7323723" y="1023957"/>
              <a:ext cx="15433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3P0 channel at N3LO np sector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8F2A1-2289-A04C-B867-9F3D55638F14}"/>
              </a:ext>
            </a:extLst>
          </p:cNvPr>
          <p:cNvGrpSpPr/>
          <p:nvPr/>
        </p:nvGrpSpPr>
        <p:grpSpPr>
          <a:xfrm>
            <a:off x="5704832" y="224735"/>
            <a:ext cx="3439168" cy="3365413"/>
            <a:chOff x="5704832" y="224735"/>
            <a:chExt cx="3439168" cy="33654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347CA2-A235-1940-953C-27ECC5A6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832" y="224735"/>
              <a:ext cx="3237782" cy="33654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759F78-3000-A645-93F4-24C24FEF0B46}"/>
                </a:ext>
              </a:extLst>
            </p:cNvPr>
            <p:cNvSpPr txBox="1"/>
            <p:nvPr/>
          </p:nvSpPr>
          <p:spPr>
            <a:xfrm>
              <a:off x="6927473" y="343677"/>
              <a:ext cx="1903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1S0 channel at N3LO</a:t>
              </a:r>
            </a:p>
            <a:p>
              <a:pPr algn="ctr"/>
              <a:r>
                <a:rPr lang="en-US" sz="1600" dirty="0"/>
                <a:t> np sector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F3EB36-8266-D541-A7E5-710764E6E483}"/>
                </a:ext>
              </a:extLst>
            </p:cNvPr>
            <p:cNvSpPr txBox="1"/>
            <p:nvPr/>
          </p:nvSpPr>
          <p:spPr>
            <a:xfrm>
              <a:off x="7600693" y="1023957"/>
              <a:ext cx="15433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75000"/>
                    </a:schemeClr>
                  </a:solidFill>
                </a:rPr>
                <a:t>Wesolowski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 et al., J. Phys. G (2019)</a:t>
              </a: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269049-C036-DE48-A66A-0CC67AFD9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70426F-E453-3247-A797-6AF02D19A30D}"/>
              </a:ext>
            </a:extLst>
          </p:cNvPr>
          <p:cNvSpPr txBox="1"/>
          <p:nvPr/>
        </p:nvSpPr>
        <p:spPr>
          <a:xfrm>
            <a:off x="589136" y="4579774"/>
            <a:ext cx="866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Xilin</a:t>
            </a:r>
            <a:r>
              <a:rPr lang="en-US" dirty="0">
                <a:solidFill>
                  <a:srgbClr val="FF0000"/>
                </a:solidFill>
              </a:rPr>
              <a:t> Zhang S@INT talk on eigenvector continuation (EC) for scattering on August 13.</a:t>
            </a:r>
          </a:p>
        </p:txBody>
      </p:sp>
    </p:spTree>
    <p:extLst>
      <p:ext uri="{BB962C8B-B14F-4D97-AF65-F5344CB8AC3E}">
        <p14:creationId xmlns:p14="http://schemas.microsoft.com/office/powerpoint/2010/main" val="36903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Preview of 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Correlations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Bayesian: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sample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parameter estimation and the propagation of uncertainties; use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emulators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(like EC)!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priors and truncation errors minimizes overfitting and dependence on how much data is used; posteriors can be used for diagnostics.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mixing </a:t>
            </a:r>
            <a:r>
              <a:rPr lang="en-US" dirty="0">
                <a:solidFill>
                  <a:srgbClr val="0070C0"/>
                </a:solidFill>
              </a:rPr>
              <a:t>is a frontier. Can we use RG invariance?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55989-91AA-9345-BC9F-B763BE90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7355"/>
            <a:ext cx="4229100" cy="1422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91F36-C904-6941-8B50-5443D63EEDD5}"/>
              </a:ext>
            </a:extLst>
          </p:cNvPr>
          <p:cNvSpPr/>
          <p:nvPr/>
        </p:nvSpPr>
        <p:spPr>
          <a:xfrm>
            <a:off x="5521165" y="1417191"/>
            <a:ext cx="342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Gaute</a:t>
            </a:r>
            <a:r>
              <a:rPr lang="en-US" b="1" dirty="0">
                <a:solidFill>
                  <a:srgbClr val="FF0000"/>
                </a:solidFill>
              </a:rPr>
              <a:t> Hagen’s talk on 17-Jul-2020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46CD-863E-764A-A059-45F9ECD92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835" y="3390071"/>
            <a:ext cx="1828800" cy="45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31EA8-513A-2B45-9639-4E88C58D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1258-637C-0141-8533-057832B8F03C}"/>
              </a:ext>
            </a:extLst>
          </p:cNvPr>
          <p:cNvSpPr txBox="1"/>
          <p:nvPr/>
        </p:nvSpPr>
        <p:spPr>
          <a:xfrm>
            <a:off x="345439" y="194540"/>
            <a:ext cx="865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BUQEYE Collaboration </a:t>
            </a:r>
            <a:r>
              <a:rPr lang="en-US" dirty="0"/>
              <a:t>(“Bayesian Uncertainty Quantification: Errors for Your EFT”)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30DEB-5145-FC43-9375-F36E80AEA82E}"/>
              </a:ext>
            </a:extLst>
          </p:cNvPr>
          <p:cNvGrpSpPr/>
          <p:nvPr/>
        </p:nvGrpSpPr>
        <p:grpSpPr>
          <a:xfrm>
            <a:off x="650240" y="684282"/>
            <a:ext cx="8168640" cy="1097280"/>
            <a:chOff x="650240" y="684282"/>
            <a:chExt cx="8168640" cy="10972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B73BFA-30A5-7B4A-A34A-94D69D9ED061}"/>
                </a:ext>
              </a:extLst>
            </p:cNvPr>
            <p:cNvSpPr/>
            <p:nvPr/>
          </p:nvSpPr>
          <p:spPr>
            <a:xfrm>
              <a:off x="650240" y="684282"/>
              <a:ext cx="8168640" cy="1097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35E8F-2122-EA42-9F3C-D0B504DE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698" y="785237"/>
              <a:ext cx="669116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D7EC90-E30B-874C-8065-B2232B8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032" y="778710"/>
              <a:ext cx="758952" cy="885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CDC6DB-C854-5E4B-BC8F-FC9E599D3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432132" y="785237"/>
              <a:ext cx="694944" cy="88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8C15E-233A-7241-9C04-BE78493B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1380" y="785237"/>
              <a:ext cx="791935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2E0FD6-3A05-6F4F-A5BF-455A0751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8463" y="785237"/>
              <a:ext cx="845714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FD2D01-75E0-9A40-810A-497F8E7E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3828" y="778710"/>
              <a:ext cx="996696" cy="883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A5EC0-2AD7-734F-8A64-0305EC9E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9809" y="772160"/>
              <a:ext cx="653240" cy="884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7F1DEB-B094-F148-97FF-DEBD4585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4077" y="772688"/>
              <a:ext cx="822960" cy="886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31DBE4-AA4F-1241-B330-06A42FEA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8065" y="776182"/>
              <a:ext cx="767138" cy="884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86B7C-A09C-C844-8C1C-45E657688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858" y="1843346"/>
            <a:ext cx="1111316" cy="109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923F9B-CAF9-264E-AE8E-FC19EE3D85FD}"/>
              </a:ext>
            </a:extLst>
          </p:cNvPr>
          <p:cNvSpPr/>
          <p:nvPr/>
        </p:nvSpPr>
        <p:spPr>
          <a:xfrm>
            <a:off x="3600380" y="1937081"/>
            <a:ext cx="3373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13"/>
              </a:rPr>
              <a:t>https://buqeye.github.io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B3336-CC8B-8045-BBDA-998425C023B8}"/>
              </a:ext>
            </a:extLst>
          </p:cNvPr>
          <p:cNvSpPr txBox="1"/>
          <p:nvPr/>
        </p:nvSpPr>
        <p:spPr>
          <a:xfrm>
            <a:off x="761901" y="1512333"/>
            <a:ext cx="739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Christian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Drischler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CFBEE-DAF0-A54D-B305-71EEB479C87E}"/>
              </a:ext>
            </a:extLst>
          </p:cNvPr>
          <p:cNvSpPr txBox="1"/>
          <p:nvPr/>
        </p:nvSpPr>
        <p:spPr>
          <a:xfrm>
            <a:off x="1565771" y="1512333"/>
            <a:ext cx="766172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Dick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Furnstahl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486EC-5239-0A43-B187-C9A301C0EF21}"/>
              </a:ext>
            </a:extLst>
          </p:cNvPr>
          <p:cNvSpPr txBox="1"/>
          <p:nvPr/>
        </p:nvSpPr>
        <p:spPr>
          <a:xfrm>
            <a:off x="2237334" y="1513478"/>
            <a:ext cx="109998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Harald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Grießhammer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587E9B-BEE2-614E-9A85-B679F9465C82}"/>
              </a:ext>
            </a:extLst>
          </p:cNvPr>
          <p:cNvSpPr txBox="1"/>
          <p:nvPr/>
        </p:nvSpPr>
        <p:spPr>
          <a:xfrm>
            <a:off x="3277517" y="1517264"/>
            <a:ext cx="62703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Natalie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Klco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87A3A-A230-5540-861F-0BE97C6BCB58}"/>
              </a:ext>
            </a:extLst>
          </p:cNvPr>
          <p:cNvSpPr txBox="1"/>
          <p:nvPr/>
        </p:nvSpPr>
        <p:spPr>
          <a:xfrm>
            <a:off x="4182656" y="1512333"/>
            <a:ext cx="80195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Jordan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Melendez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77E4E-CDB0-1C40-83C6-B9E8393308B0}"/>
              </a:ext>
            </a:extLst>
          </p:cNvPr>
          <p:cNvSpPr txBox="1"/>
          <p:nvPr/>
        </p:nvSpPr>
        <p:spPr>
          <a:xfrm>
            <a:off x="5287252" y="1515598"/>
            <a:ext cx="62632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Daniel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Phillips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F95F4D-153B-114A-80C6-033DD6F7FF8A}"/>
              </a:ext>
            </a:extLst>
          </p:cNvPr>
          <p:cNvSpPr txBox="1"/>
          <p:nvPr/>
        </p:nvSpPr>
        <p:spPr>
          <a:xfrm>
            <a:off x="6220172" y="1492160"/>
            <a:ext cx="627479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Matt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Pratola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394BB9-D30A-A14D-8DC2-1274691B40D7}"/>
              </a:ext>
            </a:extLst>
          </p:cNvPr>
          <p:cNvSpPr txBox="1"/>
          <p:nvPr/>
        </p:nvSpPr>
        <p:spPr>
          <a:xfrm>
            <a:off x="6957634" y="1502592"/>
            <a:ext cx="927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Sarah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Wesolowski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3C118-F1B4-904A-9C24-38DD40689C3A}"/>
              </a:ext>
            </a:extLst>
          </p:cNvPr>
          <p:cNvSpPr txBox="1"/>
          <p:nvPr/>
        </p:nvSpPr>
        <p:spPr>
          <a:xfrm>
            <a:off x="8012778" y="1501447"/>
            <a:ext cx="56297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 err="1">
                <a:solidFill>
                  <a:schemeClr val="bg1"/>
                </a:solidFill>
              </a:rPr>
              <a:t>Xilin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Zhang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4C8F1-EC0D-E94E-A2B3-64D39E52545D}"/>
              </a:ext>
            </a:extLst>
          </p:cNvPr>
          <p:cNvSpPr txBox="1"/>
          <p:nvPr/>
        </p:nvSpPr>
        <p:spPr>
          <a:xfrm>
            <a:off x="-4391" y="2047607"/>
            <a:ext cx="12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buckeye is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the state tree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of Ohio!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AFA4D5-98D0-8B4E-A1DC-98B9F8F0BD3A}"/>
              </a:ext>
            </a:extLst>
          </p:cNvPr>
          <p:cNvCxnSpPr>
            <a:cxnSpLocks/>
          </p:cNvCxnSpPr>
          <p:nvPr/>
        </p:nvCxnSpPr>
        <p:spPr>
          <a:xfrm>
            <a:off x="1206173" y="2403580"/>
            <a:ext cx="341456" cy="0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250587-A760-E14F-B004-2410BFE17F4A}"/>
              </a:ext>
            </a:extLst>
          </p:cNvPr>
          <p:cNvSpPr txBox="1"/>
          <p:nvPr/>
        </p:nvSpPr>
        <p:spPr>
          <a:xfrm>
            <a:off x="2873743" y="2429882"/>
            <a:ext cx="594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and software (including </a:t>
            </a:r>
            <a:r>
              <a:rPr lang="en-US" dirty="0" err="1"/>
              <a:t>Jupyter</a:t>
            </a:r>
            <a:r>
              <a:rPr lang="en-US" dirty="0"/>
              <a:t> notebooks for figures)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B34A-05E5-4F49-8134-BDF956A25440}"/>
              </a:ext>
            </a:extLst>
          </p:cNvPr>
          <p:cNvSpPr txBox="1"/>
          <p:nvPr/>
        </p:nvSpPr>
        <p:spPr>
          <a:xfrm>
            <a:off x="420152" y="3038958"/>
            <a:ext cx="8417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Prehistory:</a:t>
            </a:r>
            <a:br>
              <a:rPr lang="en-US" dirty="0"/>
            </a:br>
            <a:r>
              <a:rPr lang="en-US" dirty="0"/>
              <a:t>   INT program in 2003: Theories of Nuclear Forces and Nuclear Systems </a:t>
            </a:r>
            <a:br>
              <a:rPr lang="en-US" dirty="0"/>
            </a:br>
            <a:r>
              <a:rPr lang="en-US" dirty="0"/>
              <a:t>   M. Schindler + D. Phillips, Bayesian Methods for Parameter Estimation in EFTs (2008-9)</a:t>
            </a:r>
            <a:br>
              <a:rPr lang="en-US" dirty="0"/>
            </a:br>
            <a:r>
              <a:rPr lang="en-US" dirty="0"/>
              <a:t>   Ohio U. and Ohio State U. revive Bayesian EFT in 2014 </a:t>
            </a:r>
            <a:r>
              <a:rPr lang="en-US" dirty="0">
                <a:sym typeface="Wingdings" pitchFamily="2" charset="2"/>
              </a:rPr>
              <a:t> BUQEYE!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6F460-1ABC-404D-A740-9D0B78AD66D4}"/>
              </a:ext>
            </a:extLst>
          </p:cNvPr>
          <p:cNvSpPr txBox="1"/>
          <p:nvPr/>
        </p:nvSpPr>
        <p:spPr>
          <a:xfrm>
            <a:off x="650240" y="4401806"/>
            <a:ext cx="7796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Recent highlight: </a:t>
            </a:r>
            <a:r>
              <a:rPr lang="en-US" dirty="0"/>
              <a:t>“</a:t>
            </a:r>
            <a:r>
              <a:rPr lang="en-US" dirty="0">
                <a:hlinkClick r:id="rId14"/>
              </a:rPr>
              <a:t>Effective Field Theory Truncation Errors and Why They Matter</a:t>
            </a:r>
            <a:r>
              <a:rPr lang="en-US" dirty="0"/>
              <a:t>,”</a:t>
            </a:r>
            <a:br>
              <a:rPr lang="en-US" dirty="0"/>
            </a:br>
            <a:r>
              <a:rPr lang="en-US" dirty="0"/>
              <a:t>                                  Jordan Melendez PhD thesis (2020)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4BFEA-65B7-1D49-90C0-94D3E7C49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6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76581</TotalTime>
  <Words>6056</Words>
  <Application>Microsoft Macintosh PowerPoint</Application>
  <PresentationFormat>On-screen Show (16:9)</PresentationFormat>
  <Paragraphs>585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theory error</vt:lpstr>
      <vt:lpstr>PowerPoint Presentation</vt:lpstr>
      <vt:lpstr>Precursors of Bayesian EFT truncation error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 of including truncation errors in parameter estimation</vt:lpstr>
      <vt:lpstr>PowerPoint Presentation</vt:lpstr>
      <vt:lpstr>PowerPoint Presentation</vt:lpstr>
      <vt:lpstr>PowerPoint Presentation</vt:lpstr>
      <vt:lpstr>Reminder about statistical correlations</vt:lpstr>
      <vt:lpstr>Correlations with nearby points: Gaussian processes (GPs)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of knowledge as probability distributions (pdfs)</vt:lpstr>
      <vt:lpstr>Bayes’s Theorem: How to update knowledge in PDFs</vt:lpstr>
      <vt:lpstr>Parameter estimation: Exploring projected posteriors</vt:lpstr>
      <vt:lpstr>Projected posteriors as a diagnostic tool</vt:lpstr>
      <vt:lpstr>PowerPoint Presentation</vt:lpstr>
      <vt:lpstr>Projected posteriors as a diagnostic tool</vt:lpstr>
      <vt:lpstr>Effect of the prior with less data</vt:lpstr>
      <vt:lpstr>Parameter estimation including truncation errors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Dick</dc:creator>
  <cp:lastModifiedBy>Furnstahl, Dick</cp:lastModifiedBy>
  <cp:revision>842</cp:revision>
  <dcterms:created xsi:type="dcterms:W3CDTF">2018-04-13T02:23:48Z</dcterms:created>
  <dcterms:modified xsi:type="dcterms:W3CDTF">2020-07-27T12:26:20Z</dcterms:modified>
</cp:coreProperties>
</file>